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60" r:id="rId3"/>
    <p:sldId id="262" r:id="rId4"/>
    <p:sldId id="263" r:id="rId5"/>
    <p:sldId id="341" r:id="rId6"/>
    <p:sldId id="264" r:id="rId7"/>
    <p:sldId id="265" r:id="rId8"/>
    <p:sldId id="266" r:id="rId9"/>
    <p:sldId id="267" r:id="rId10"/>
    <p:sldId id="338" r:id="rId11"/>
    <p:sldId id="269" r:id="rId12"/>
    <p:sldId id="270" r:id="rId13"/>
    <p:sldId id="271" r:id="rId14"/>
    <p:sldId id="274" r:id="rId15"/>
    <p:sldId id="275" r:id="rId16"/>
    <p:sldId id="278" r:id="rId17"/>
    <p:sldId id="311" r:id="rId18"/>
    <p:sldId id="312" r:id="rId19"/>
    <p:sldId id="315" r:id="rId20"/>
    <p:sldId id="316" r:id="rId21"/>
    <p:sldId id="319" r:id="rId22"/>
    <p:sldId id="324" r:id="rId23"/>
    <p:sldId id="373" r:id="rId24"/>
    <p:sldId id="372" r:id="rId25"/>
    <p:sldId id="386" r:id="rId26"/>
    <p:sldId id="389" r:id="rId27"/>
    <p:sldId id="388" r:id="rId28"/>
    <p:sldId id="387" r:id="rId29"/>
    <p:sldId id="391" r:id="rId30"/>
    <p:sldId id="393" r:id="rId31"/>
    <p:sldId id="394" r:id="rId32"/>
    <p:sldId id="392" r:id="rId33"/>
    <p:sldId id="279" r:id="rId34"/>
    <p:sldId id="280" r:id="rId35"/>
    <p:sldId id="282" r:id="rId36"/>
    <p:sldId id="283" r:id="rId37"/>
    <p:sldId id="284" r:id="rId38"/>
    <p:sldId id="286" r:id="rId39"/>
    <p:sldId id="385" r:id="rId40"/>
    <p:sldId id="383" r:id="rId41"/>
    <p:sldId id="376" r:id="rId42"/>
    <p:sldId id="377" r:id="rId43"/>
    <p:sldId id="378" r:id="rId44"/>
    <p:sldId id="398" r:id="rId45"/>
    <p:sldId id="399" r:id="rId46"/>
    <p:sldId id="401" r:id="rId47"/>
    <p:sldId id="402" r:id="rId48"/>
    <p:sldId id="296" r:id="rId49"/>
    <p:sldId id="403" r:id="rId50"/>
    <p:sldId id="395" r:id="rId51"/>
    <p:sldId id="396" r:id="rId52"/>
    <p:sldId id="397" r:id="rId53"/>
    <p:sldId id="384" r:id="rId54"/>
    <p:sldId id="308" r:id="rId55"/>
    <p:sldId id="309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>
      <p:cViewPr varScale="1">
        <p:scale>
          <a:sx n="67" d="100"/>
          <a:sy n="67" d="100"/>
        </p:scale>
        <p:origin x="6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0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1D188-7103-4DE8-A90A-8069074DD1C4}" type="datetimeFigureOut">
              <a:rPr lang="en-US" smtClean="0"/>
              <a:pPr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3E3D1-F74E-4AB1-A2BA-1AF9F56656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2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E3D1-F74E-4AB1-A2BA-1AF9F56656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1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</a:t>
            </a:r>
            <a:r>
              <a:rPr lang="en-US" baseline="0" dirty="0" smtClean="0"/>
              <a:t> objective of the study wad to describe and document the  experiences of African national teams working with Water. </a:t>
            </a:r>
          </a:p>
          <a:p>
            <a:r>
              <a:rPr lang="en-US" baseline="0" dirty="0" smtClean="0"/>
              <a:t>They are using </a:t>
            </a:r>
            <a:r>
              <a:rPr lang="en-US" baseline="0" dirty="0" err="1" smtClean="0"/>
              <a:t>inexpesnive</a:t>
            </a:r>
            <a:r>
              <a:rPr lang="en-US" baseline="0" dirty="0" smtClean="0"/>
              <a:t> equipment and are </a:t>
            </a:r>
            <a:r>
              <a:rPr lang="en-US" baseline="0" dirty="0" err="1" smtClean="0"/>
              <a:t>succesfully</a:t>
            </a:r>
            <a:r>
              <a:rPr lang="en-US" baseline="0" dirty="0" smtClean="0"/>
              <a:t> interpreting resistivity data for improved well sitting success rates.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64243-9343-844D-AFF5-FD4ED4FCBB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Water4 introduced</a:t>
            </a:r>
            <a:r>
              <a:rPr lang="en-US" baseline="0" dirty="0" smtClean="0"/>
              <a:t> VES to its Togo teams in 2014.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Since then, the program has now reached 7 countries, and is used in 9 programs.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22 active surveyors as in the table. </a:t>
            </a:r>
          </a:p>
          <a:p>
            <a:endParaRPr lang="en-US" dirty="0" smtClean="0"/>
          </a:p>
          <a:p>
            <a:r>
              <a:rPr lang="en-US" dirty="0" smtClean="0"/>
              <a:t>Of the 150 surveys that</a:t>
            </a:r>
            <a:r>
              <a:rPr lang="en-US" baseline="0" dirty="0" smtClean="0"/>
              <a:t> were used to sit boreholes as of May 2016</a:t>
            </a:r>
            <a:r>
              <a:rPr lang="en-US" dirty="0" smtClean="0"/>
              <a:t>,</a:t>
            </a:r>
            <a:r>
              <a:rPr lang="en-US" baseline="0" dirty="0" smtClean="0"/>
              <a:t> 64 were compounded for this paper.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64243-9343-844D-AFF5-FD4ED4FCBB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7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analysed</a:t>
            </a:r>
            <a:r>
              <a:rPr lang="en-US" baseline="0" dirty="0" smtClean="0"/>
              <a:t> data for 64 wells, of those 64 wells, 45 were predicted as good to </a:t>
            </a:r>
            <a:r>
              <a:rPr lang="en-US" baseline="0" dirty="0" err="1" smtClean="0"/>
              <a:t>drilll</a:t>
            </a:r>
            <a:r>
              <a:rPr lang="en-US" baseline="0" dirty="0" smtClean="0"/>
              <a:t>.  </a:t>
            </a:r>
            <a:r>
              <a:rPr lang="en-US" dirty="0" smtClean="0"/>
              <a:t>Of the points</a:t>
            </a:r>
            <a:r>
              <a:rPr lang="en-US" baseline="0" dirty="0" smtClean="0"/>
              <a:t> where VES indicated success, these wells had a 96% success rate. </a:t>
            </a:r>
          </a:p>
          <a:p>
            <a:r>
              <a:rPr lang="en-US" baseline="0" dirty="0" smtClean="0"/>
              <a:t>We did have 7 wells that were predicted as not good to drill, but were drilled at nonetheless, providing a false negative. 10 wells where it was said to not drill, were also bad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64243-9343-844D-AFF5-FD4ED4FCBB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6CD258-6884-4E86-BCC1-704B3882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AFBDE-D23F-4499-9601-450BB9353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D84E7-DD8A-4893-BDFA-65B7C37A0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291E4-FB8F-4435-B2D7-6ADF447A35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8046F-89FA-47C8-B11D-C35B17028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EC1A7-6112-4622-8999-CBBA97A91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24B9D-D682-4AA8-8B42-D7C52F300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32BAE-ED7D-438A-AB9A-1C0647925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E0127-BE5B-4D41-8DFE-527051251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7E012-6A10-48FB-8BB7-5F895844F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F53C9-8B01-453D-908D-C1B435A5B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7869D489-C46F-4F9F-90AE-EBB90F07A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16213"/>
            <a:ext cx="8526463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Inexpensive Geophysical Instruments for Groundwater Exploration in Developing Nations</a:t>
            </a:r>
            <a:r>
              <a:rPr lang="en-US" dirty="0" smtClean="0">
                <a:latin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</a:rPr>
              <a:t>Jim Clark</a:t>
            </a:r>
            <a:br>
              <a:rPr lang="en-US" sz="3200" dirty="0" smtClean="0">
                <a:latin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</a:rPr>
              <a:t>Rick Page</a:t>
            </a:r>
            <a:br>
              <a:rPr lang="en-US" sz="3200" dirty="0" smtClean="0">
                <a:latin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</a:rPr>
              <a:t/>
            </a:r>
            <a:br>
              <a:rPr lang="en-US" sz="3200" dirty="0" smtClean="0">
                <a:latin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</a:rPr>
              <a:t>Department of Geology </a:t>
            </a:r>
            <a:br>
              <a:rPr lang="en-US" sz="2400" dirty="0" smtClean="0">
                <a:latin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</a:rPr>
              <a:t>and Environmental Sciences</a:t>
            </a:r>
            <a:br>
              <a:rPr lang="en-US" sz="2400" dirty="0" smtClean="0">
                <a:latin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</a:rPr>
              <a:t>Wheaton College</a:t>
            </a:r>
            <a:br>
              <a:rPr lang="en-US" sz="2400" dirty="0" smtClean="0">
                <a:latin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</a:rPr>
              <a:t>Wheaton, Illinois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5844" name="Picture 10" descr="9780521859028_0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0"/>
            <a:ext cx="5715000" cy="678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4114800" y="1600200"/>
            <a:ext cx="2895600" cy="3200400"/>
            <a:chOff x="4114800" y="1600200"/>
            <a:chExt cx="2895600" cy="3200400"/>
          </a:xfrm>
        </p:grpSpPr>
        <p:sp>
          <p:nvSpPr>
            <p:cNvPr id="5" name="Oval 4"/>
            <p:cNvSpPr/>
            <p:nvPr/>
          </p:nvSpPr>
          <p:spPr>
            <a:xfrm>
              <a:off x="5105400" y="1600200"/>
              <a:ext cx="19050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114800" y="4191000"/>
              <a:ext cx="19050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8" y="414338"/>
            <a:ext cx="8229600" cy="10033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Design Criteria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0138" y="1585913"/>
            <a:ext cx="6972300" cy="5097462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Inexpensive (&lt; $200)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Easily built from readily available parts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Easily repaired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Robust under field conditions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Easily transported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Battery operated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Easily operated by indigenous well drillers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Resistivity Electronics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7892" name="Picture 4" descr="figcircu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1495425"/>
            <a:ext cx="8177213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6" name="Picture 4" descr="DSC006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207963"/>
            <a:ext cx="852170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627063" y="4191000"/>
            <a:ext cx="2892425" cy="596900"/>
          </a:xfrm>
          <a:prstGeom prst="wedgeRectCallout">
            <a:avLst>
              <a:gd name="adj1" fmla="val 50769"/>
              <a:gd name="adj2" fmla="val -20159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>
                <a:latin typeface="Times New Roman" pitchFamily="18" charset="0"/>
              </a:rPr>
              <a:t>12 Volt DC to 120 Volt AC Inverter</a:t>
            </a:r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>
            <a:off x="3540125" y="812800"/>
            <a:ext cx="2978150" cy="696913"/>
          </a:xfrm>
          <a:prstGeom prst="wedgeRectCallout">
            <a:avLst>
              <a:gd name="adj1" fmla="val 35074"/>
              <a:gd name="adj2" fmla="val 13701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>
                <a:latin typeface="Times New Roman" pitchFamily="18" charset="0"/>
              </a:rPr>
              <a:t>2 Multimeters</a:t>
            </a:r>
          </a:p>
          <a:p>
            <a:pPr algn="ctr"/>
            <a:r>
              <a:rPr lang="en-US">
                <a:latin typeface="Times New Roman" pitchFamily="18" charset="0"/>
              </a:rPr>
              <a:t>(Current &amp; Voltage)</a:t>
            </a:r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5851525" y="4343400"/>
            <a:ext cx="2906713" cy="1125538"/>
          </a:xfrm>
          <a:prstGeom prst="wedgeRectCallout">
            <a:avLst>
              <a:gd name="adj1" fmla="val -39185"/>
              <a:gd name="adj2" fmla="val -13293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>
                <a:latin typeface="Times New Roman" pitchFamily="18" charset="0"/>
              </a:rPr>
              <a:t>Rectifies AC Voltage to</a:t>
            </a:r>
          </a:p>
          <a:p>
            <a:pPr algn="ctr"/>
            <a:r>
              <a:rPr lang="en-US">
                <a:latin typeface="Times New Roman" pitchFamily="18" charset="0"/>
              </a:rPr>
              <a:t>120 Volt DC</a:t>
            </a:r>
          </a:p>
          <a:p>
            <a:pPr algn="ctr"/>
            <a:r>
              <a:rPr lang="en-US">
                <a:latin typeface="Times New Roman" pitchFamily="18" charset="0"/>
              </a:rPr>
              <a:t>Reverses current to avoid polarization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686425" y="274638"/>
            <a:ext cx="3457575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Field Implementation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8" name="Picture 4" descr="DSC006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200" y="2533650"/>
            <a:ext cx="57658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 descr="DSC0068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729288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Electrode (a.k.a. a long bolt)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2" name="Picture 4" descr="DSC0068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9725"/>
            <a:ext cx="8021638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AutoShape 5"/>
          <p:cNvSpPr>
            <a:spLocks noChangeArrowheads="1"/>
          </p:cNvSpPr>
          <p:nvPr/>
        </p:nvSpPr>
        <p:spPr bwMode="auto">
          <a:xfrm>
            <a:off x="222250" y="2922588"/>
            <a:ext cx="2955925" cy="1131887"/>
          </a:xfrm>
          <a:prstGeom prst="wedgeRectCallout">
            <a:avLst>
              <a:gd name="adj1" fmla="val 26852"/>
              <a:gd name="adj2" fmla="val 138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latin typeface="Times New Roman" pitchFamily="18" charset="0"/>
              </a:rPr>
              <a:t>Electrode</a:t>
            </a:r>
          </a:p>
          <a:p>
            <a:pPr algn="ctr"/>
            <a:r>
              <a:rPr lang="en-US">
                <a:latin typeface="Times New Roman" pitchFamily="18" charset="0"/>
              </a:rPr>
              <a:t>Water poured into the ground to increase electrical contact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Comparison of Resistivity Depth Predictions to Observations (meters)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1281113" y="1897063"/>
          <a:ext cx="6096000" cy="475488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Survey Site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Known Depth to Bedrock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Predicted Depth from Resistivity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Kilimia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6.1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Huruma orphanage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13.7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about 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Mafinga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28.0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Mgongo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Unknown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315200" cy="572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267200"/>
            <a:ext cx="19716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/>
          <a:lstStyle/>
          <a:p>
            <a:pPr eaLnBrk="1" hangingPunct="1"/>
            <a:r>
              <a:rPr lang="en-US" sz="4000" smtClean="0"/>
              <a:t>Plot Raw Apparent Resistivity Data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892175"/>
            <a:ext cx="7620000" cy="596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Monte Carlo Inversion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7243763" cy="567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09600" y="2438400"/>
            <a:ext cx="7162800" cy="2576513"/>
            <a:chOff x="384" y="1536"/>
            <a:chExt cx="4512" cy="1623"/>
          </a:xfrm>
        </p:grpSpPr>
        <p:sp>
          <p:nvSpPr>
            <p:cNvPr id="52233" name="Rectangle 5"/>
            <p:cNvSpPr>
              <a:spLocks noChangeArrowheads="1"/>
            </p:cNvSpPr>
            <p:nvPr/>
          </p:nvSpPr>
          <p:spPr bwMode="auto">
            <a:xfrm>
              <a:off x="384" y="1536"/>
              <a:ext cx="1584" cy="1248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4" name="Rectangle 6"/>
            <p:cNvSpPr>
              <a:spLocks noChangeArrowheads="1"/>
            </p:cNvSpPr>
            <p:nvPr/>
          </p:nvSpPr>
          <p:spPr bwMode="auto">
            <a:xfrm>
              <a:off x="3312" y="1536"/>
              <a:ext cx="1584" cy="1248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5" name="Text Box 7"/>
            <p:cNvSpPr txBox="1">
              <a:spLocks noChangeArrowheads="1"/>
            </p:cNvSpPr>
            <p:nvPr/>
          </p:nvSpPr>
          <p:spPr bwMode="auto">
            <a:xfrm>
              <a:off x="432" y="2832"/>
              <a:ext cx="14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>
                  <a:solidFill>
                    <a:srgbClr val="FFFF00"/>
                  </a:solidFill>
                </a:rPr>
                <a:t>Input Range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200400" y="2667000"/>
            <a:ext cx="1981200" cy="2879725"/>
            <a:chOff x="2016" y="1680"/>
            <a:chExt cx="1248" cy="1814"/>
          </a:xfrm>
        </p:grpSpPr>
        <p:sp>
          <p:nvSpPr>
            <p:cNvPr id="52231" name="Rectangle 8"/>
            <p:cNvSpPr>
              <a:spLocks noChangeArrowheads="1"/>
            </p:cNvSpPr>
            <p:nvPr/>
          </p:nvSpPr>
          <p:spPr bwMode="auto">
            <a:xfrm>
              <a:off x="2016" y="1680"/>
              <a:ext cx="1248" cy="12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2" name="Text Box 9"/>
            <p:cNvSpPr txBox="1">
              <a:spLocks noChangeArrowheads="1"/>
            </p:cNvSpPr>
            <p:nvPr/>
          </p:nvSpPr>
          <p:spPr bwMode="auto">
            <a:xfrm>
              <a:off x="2112" y="2976"/>
              <a:ext cx="115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</a:rPr>
                <a:t>Best-Fitting Prediction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0"/>
            <a:ext cx="8458200" cy="6858000"/>
            <a:chOff x="432" y="0"/>
            <a:chExt cx="5328" cy="4320"/>
          </a:xfrm>
        </p:grpSpPr>
        <p:pic>
          <p:nvPicPr>
            <p:cNvPr id="7173" name="Picture 3" descr="tanzaniama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50103"/>
                </a:clrFrom>
                <a:clrTo>
                  <a:srgbClr val="F50103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2" y="0"/>
              <a:ext cx="4301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4" name="Picture 4" descr="africam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2" y="0"/>
              <a:ext cx="1578" cy="1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175" name="Group 5"/>
            <p:cNvGrpSpPr>
              <a:grpSpLocks/>
            </p:cNvGrpSpPr>
            <p:nvPr/>
          </p:nvGrpSpPr>
          <p:grpSpPr bwMode="auto">
            <a:xfrm>
              <a:off x="960" y="720"/>
              <a:ext cx="4560" cy="3360"/>
              <a:chOff x="960" y="720"/>
              <a:chExt cx="4560" cy="3360"/>
            </a:xfrm>
          </p:grpSpPr>
          <p:sp>
            <p:nvSpPr>
              <p:cNvPr id="7176" name="Rectangle 6"/>
              <p:cNvSpPr>
                <a:spLocks noChangeArrowheads="1"/>
              </p:cNvSpPr>
              <p:nvPr/>
            </p:nvSpPr>
            <p:spPr bwMode="auto">
              <a:xfrm>
                <a:off x="5184" y="720"/>
                <a:ext cx="336" cy="336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" name="Rectangle 7"/>
              <p:cNvSpPr>
                <a:spLocks noChangeArrowheads="1"/>
              </p:cNvSpPr>
              <p:nvPr/>
            </p:nvSpPr>
            <p:spPr bwMode="auto">
              <a:xfrm>
                <a:off x="960" y="720"/>
                <a:ext cx="3744" cy="3360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" name="Line 8"/>
              <p:cNvSpPr>
                <a:spLocks noChangeShapeType="1"/>
              </p:cNvSpPr>
              <p:nvPr/>
            </p:nvSpPr>
            <p:spPr bwMode="auto">
              <a:xfrm flipH="1">
                <a:off x="4704" y="1056"/>
                <a:ext cx="816" cy="302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179" name="Line 9"/>
              <p:cNvSpPr>
                <a:spLocks noChangeShapeType="1"/>
              </p:cNvSpPr>
              <p:nvPr/>
            </p:nvSpPr>
            <p:spPr bwMode="auto">
              <a:xfrm flipH="1">
                <a:off x="4704" y="72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7171" name="Rectangle 10"/>
          <p:cNvSpPr>
            <a:spLocks noGrp="1" noChangeArrowheads="1"/>
          </p:cNvSpPr>
          <p:nvPr>
            <p:ph type="title"/>
          </p:nvPr>
        </p:nvSpPr>
        <p:spPr>
          <a:xfrm>
            <a:off x="2133600" y="2895600"/>
            <a:ext cx="3124200" cy="6858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TANZANIA</a:t>
            </a:r>
          </a:p>
        </p:txBody>
      </p:sp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3962400" y="4495800"/>
            <a:ext cx="304800" cy="304800"/>
          </a:xfrm>
          <a:prstGeom prst="star5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04800"/>
            <a:ext cx="6705600" cy="622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4275" name="Rectangle 4" descr="DSC06496"/>
          <p:cNvSpPr>
            <a:spLocks noGrp="1" noChangeAspect="1" noChangeArrowheads="1"/>
          </p:cNvSpPr>
          <p:nvPr isPhoto="1"/>
        </p:nvSpPr>
        <p:spPr bwMode="auto">
          <a:xfrm rot="5400000">
            <a:off x="590550" y="2838450"/>
            <a:ext cx="4419600" cy="33147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6" name="Rectangle 5" descr="DSC06497"/>
          <p:cNvSpPr>
            <a:spLocks noGrp="1" noChangeAspect="1" noChangeArrowheads="1"/>
          </p:cNvSpPr>
          <p:nvPr isPhoto="1"/>
        </p:nvSpPr>
        <p:spPr bwMode="auto">
          <a:xfrm>
            <a:off x="4876800" y="228600"/>
            <a:ext cx="4267200" cy="32004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7" name="Rectangle 6" descr="DSC06498"/>
          <p:cNvSpPr>
            <a:spLocks noGrp="1" noChangeAspect="1" noChangeArrowheads="1"/>
          </p:cNvSpPr>
          <p:nvPr isPhoto="1"/>
        </p:nvSpPr>
        <p:spPr bwMode="auto">
          <a:xfrm>
            <a:off x="4876800" y="3505200"/>
            <a:ext cx="4267200" cy="32004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Text Box 7"/>
          <p:cNvSpPr txBox="1">
            <a:spLocks noChangeArrowheads="1"/>
          </p:cNvSpPr>
          <p:nvPr/>
        </p:nvSpPr>
        <p:spPr bwMode="auto">
          <a:xfrm>
            <a:off x="228600" y="-76200"/>
            <a:ext cx="4267200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/>
              <a:t>Nigeria</a:t>
            </a:r>
          </a:p>
          <a:p>
            <a:pPr>
              <a:spcBef>
                <a:spcPct val="50000"/>
              </a:spcBef>
            </a:pPr>
            <a:r>
              <a:rPr lang="en-US" sz="2400"/>
              <a:t>Sting R1 Commercial Resistivity Instrument (used; refurbished; discontinued model; $5000)</a:t>
            </a:r>
          </a:p>
          <a:p>
            <a:pPr>
              <a:spcBef>
                <a:spcPct val="50000"/>
              </a:spcBef>
            </a:pPr>
            <a:r>
              <a:rPr lang="en-US" sz="2400"/>
              <a:t>vs. Inexpensive Resistivity Instrument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Nigeria Data Comparison: </a:t>
            </a:r>
            <a:br>
              <a:rPr lang="en-US" sz="4000" smtClean="0"/>
            </a:br>
            <a:r>
              <a:rPr lang="en-US" sz="4000" smtClean="0"/>
              <a:t>Sting R1 and Inexpensive Instrument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62075"/>
            <a:ext cx="88392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609600"/>
            <a:ext cx="3048000" cy="1143000"/>
          </a:xfrm>
        </p:spPr>
        <p:txBody>
          <a:bodyPr/>
          <a:lstStyle/>
          <a:p>
            <a:r>
              <a:rPr lang="en-US" sz="3200" dirty="0" smtClean="0"/>
              <a:t>Building the Resistivity Box in Geophysics 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5410200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4700" y="2971800"/>
            <a:ext cx="58293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379331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Jennifer and Savannah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196" y="51816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Kaitlyn and Katherine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410200"/>
            <a:ext cx="4495800" cy="914400"/>
          </a:xfrm>
        </p:spPr>
        <p:txBody>
          <a:bodyPr/>
          <a:lstStyle/>
          <a:p>
            <a:pPr algn="r"/>
            <a:r>
              <a:rPr lang="en-US" dirty="0" smtClean="0"/>
              <a:t>The finished Resistivity Box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9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4114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7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functional Resistivity 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Microcomputer (</a:t>
            </a:r>
            <a:r>
              <a:rPr lang="en-US" dirty="0" err="1" smtClean="0"/>
              <a:t>Arduino</a:t>
            </a:r>
            <a:r>
              <a:rPr lang="en-US" dirty="0" smtClean="0"/>
              <a:t>) controlled - $13</a:t>
            </a:r>
          </a:p>
          <a:p>
            <a:r>
              <a:rPr lang="en-US" dirty="0" smtClean="0"/>
              <a:t>Automatic current reversal</a:t>
            </a:r>
          </a:p>
          <a:p>
            <a:r>
              <a:rPr lang="en-US" dirty="0" smtClean="0"/>
              <a:t>Display of average voltage and current values</a:t>
            </a:r>
          </a:p>
          <a:p>
            <a:r>
              <a:rPr lang="en-US" dirty="0" smtClean="0"/>
              <a:t>Possibility of calculating Induced Polarization</a:t>
            </a:r>
          </a:p>
          <a:p>
            <a:r>
              <a:rPr lang="en-US" dirty="0" smtClean="0"/>
              <a:t>Total electronics cost &lt; $60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Water4 NGO from Oklahoma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54" y="1219200"/>
            <a:ext cx="3877938" cy="56387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Hand auger water wells in Africa – more than 3000 wells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Trains indigenous drillers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BUT too many dry wells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Wanted geophysics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sz="2900" dirty="0" smtClean="0"/>
              <a:t>Inexpensive </a:t>
            </a:r>
            <a:r>
              <a:rPr lang="en-GB" sz="2900" dirty="0"/>
              <a:t>Equipment</a:t>
            </a:r>
          </a:p>
          <a:p>
            <a:pPr lvl="1">
              <a:lnSpc>
                <a:spcPct val="120000"/>
              </a:lnSpc>
            </a:pPr>
            <a:r>
              <a:rPr lang="en-GB" sz="2900" dirty="0"/>
              <a:t>African National Resistivity </a:t>
            </a:r>
            <a:r>
              <a:rPr lang="en-GB" sz="2900" dirty="0" smtClean="0"/>
              <a:t>Teams</a:t>
            </a:r>
          </a:p>
          <a:p>
            <a:pPr lvl="1">
              <a:lnSpc>
                <a:spcPct val="120000"/>
              </a:lnSpc>
            </a:pPr>
            <a:r>
              <a:rPr lang="en-GB" sz="2900" dirty="0" smtClean="0"/>
              <a:t>Simple training</a:t>
            </a:r>
            <a:endParaRPr lang="en-GB" sz="2900" dirty="0"/>
          </a:p>
          <a:p>
            <a:pPr lvl="1">
              <a:lnSpc>
                <a:spcPct val="120000"/>
              </a:lnSpc>
            </a:pPr>
            <a:r>
              <a:rPr lang="en-GB" sz="2900" dirty="0" smtClean="0"/>
              <a:t>Easy interpretation</a:t>
            </a:r>
            <a:endParaRPr lang="en-GB" sz="2900" dirty="0"/>
          </a:p>
          <a:p>
            <a:pPr algn="ctr"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992" y="2265744"/>
            <a:ext cx="4980008" cy="37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Resistivity Teams use my instrument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600200"/>
            <a:ext cx="4937522" cy="52578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100" b="1" dirty="0"/>
              <a:t>Water4 Resistivity teams since 2014: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 7 countries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22 </a:t>
            </a:r>
            <a:r>
              <a:rPr lang="en-US" sz="2400" dirty="0"/>
              <a:t>active VES operators survey before </a:t>
            </a:r>
            <a:r>
              <a:rPr lang="en-US" sz="2400" dirty="0" smtClean="0"/>
              <a:t>drilling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Trained by Christelle Kwizera - Rwandan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united through </a:t>
            </a:r>
            <a:r>
              <a:rPr lang="en-US" sz="2400" dirty="0" smtClean="0"/>
              <a:t>WhatsApp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performed 150 site resistivity surveys – 64 are documented in this report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86044"/>
              </p:ext>
            </p:extLst>
          </p:nvPr>
        </p:nvGraphicFramePr>
        <p:xfrm>
          <a:off x="5111750" y="1676400"/>
          <a:ext cx="4013200" cy="4583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82">
                  <a:extLst>
                    <a:ext uri="{9D8B030D-6E8A-4147-A177-3AD203B41FA5}">
                      <a16:colId xmlns:a16="http://schemas.microsoft.com/office/drawing/2014/main" val="1026301849"/>
                    </a:ext>
                  </a:extLst>
                </a:gridCol>
                <a:gridCol w="1865418">
                  <a:extLst>
                    <a:ext uri="{9D8B030D-6E8A-4147-A177-3AD203B41FA5}">
                      <a16:colId xmlns:a16="http://schemas.microsoft.com/office/drawing/2014/main" val="1947698390"/>
                    </a:ext>
                  </a:extLst>
                </a:gridCol>
              </a:tblGrid>
              <a:tr h="8716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Water4 National </a:t>
                      </a:r>
                    </a:p>
                    <a:p>
                      <a:pPr algn="ctr"/>
                      <a:r>
                        <a:rPr lang="en-US" sz="2100" b="1" dirty="0" smtClean="0"/>
                        <a:t>Resistivity Teams</a:t>
                      </a:r>
                      <a:endParaRPr lang="en-US" sz="2100" b="1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652076"/>
                  </a:ext>
                </a:extLst>
              </a:tr>
              <a:tr h="75921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Country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Number of Operators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14680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DR Congo</a:t>
                      </a:r>
                    </a:p>
                  </a:txBody>
                  <a:tcPr marL="68580" marR="68580" marT="34290" marB="3429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68580" marR="68580" marT="34290" marB="3429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466545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Rwanda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3745480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Sierra Leone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8173003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Kenya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6873004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Uganda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2237052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Tanzania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029087"/>
                  </a:ext>
                </a:extLst>
              </a:tr>
              <a:tr h="4217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Togo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3790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3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41547" y="2437105"/>
            <a:ext cx="33024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GB" sz="2700" dirty="0">
                <a:latin typeface="Segoe UI" charset="0"/>
                <a:ea typeface="Times New Roman" charset="0"/>
              </a:rPr>
              <a:t>Accurate prediction for 55 of 64 wells (86% accurate)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GB" sz="2700" dirty="0">
                <a:latin typeface="Segoe UI" charset="0"/>
                <a:ea typeface="Times New Roman" charset="0"/>
              </a:rPr>
              <a:t>If VES positive </a:t>
            </a:r>
            <a:r>
              <a:rPr lang="en-GB" sz="2700" dirty="0">
                <a:latin typeface="Segoe UI" charset="0"/>
                <a:ea typeface="Times New Roman" charset="0"/>
                <a:sym typeface="Wingdings" panose="05000000000000000000" pitchFamily="2" charset="2"/>
              </a:rPr>
              <a:t>then</a:t>
            </a:r>
            <a:r>
              <a:rPr lang="en-GB" sz="2700" dirty="0">
                <a:latin typeface="Segoe UI" charset="0"/>
                <a:ea typeface="Times New Roman" charset="0"/>
              </a:rPr>
              <a:t> drilling success rate = 96%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241" y="5314747"/>
            <a:ext cx="52739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i="1" dirty="0">
                <a:latin typeface="Segoe UI" charset="0"/>
                <a:ea typeface="Times New Roman" charset="0"/>
              </a:rPr>
              <a:t>Chi-square value of 24.4 with 1 degree of freedom indicates it is highly unlikely that the results in the table are random.</a:t>
            </a:r>
            <a:r>
              <a:rPr lang="en-US" sz="15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9902" y="2433709"/>
          <a:ext cx="5731645" cy="317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965">
                  <a:extLst>
                    <a:ext uri="{9D8B030D-6E8A-4147-A177-3AD203B41FA5}">
                      <a16:colId xmlns:a16="http://schemas.microsoft.com/office/drawing/2014/main" val="1766663128"/>
                    </a:ext>
                  </a:extLst>
                </a:gridCol>
                <a:gridCol w="1274447">
                  <a:extLst>
                    <a:ext uri="{9D8B030D-6E8A-4147-A177-3AD203B41FA5}">
                      <a16:colId xmlns:a16="http://schemas.microsoft.com/office/drawing/2014/main" val="1907922666"/>
                    </a:ext>
                  </a:extLst>
                </a:gridCol>
                <a:gridCol w="1550683">
                  <a:extLst>
                    <a:ext uri="{9D8B030D-6E8A-4147-A177-3AD203B41FA5}">
                      <a16:colId xmlns:a16="http://schemas.microsoft.com/office/drawing/2014/main" val="3541394892"/>
                    </a:ext>
                  </a:extLst>
                </a:gridCol>
                <a:gridCol w="1939550">
                  <a:extLst>
                    <a:ext uri="{9D8B030D-6E8A-4147-A177-3AD203B41FA5}">
                      <a16:colId xmlns:a16="http://schemas.microsoft.com/office/drawing/2014/main" val="85003596"/>
                    </a:ext>
                  </a:extLst>
                </a:gridCol>
              </a:tblGrid>
              <a:tr h="59367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WELL</a:t>
                      </a:r>
                      <a:endParaRPr lang="en-US" sz="30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6239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Successful</a:t>
                      </a:r>
                      <a:endParaRPr lang="en-US" sz="21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Not</a:t>
                      </a:r>
                      <a:r>
                        <a:rPr lang="en-US" sz="2100" b="1" baseline="0" dirty="0" smtClean="0"/>
                        <a:t> S</a:t>
                      </a:r>
                      <a:r>
                        <a:rPr lang="en-US" sz="2100" b="1" dirty="0" smtClean="0"/>
                        <a:t>uccessful</a:t>
                      </a:r>
                      <a:endParaRPr lang="en-US" sz="21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641546"/>
                  </a:ext>
                </a:extLst>
              </a:tr>
              <a:tr h="937260">
                <a:tc rowSpan="2"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VES</a:t>
                      </a:r>
                      <a:endParaRPr lang="en-US" sz="30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Positive</a:t>
                      </a:r>
                      <a:endParaRPr lang="en-US" sz="21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45</a:t>
                      </a:r>
                    </a:p>
                    <a:p>
                      <a:pPr algn="ctr"/>
                      <a:r>
                        <a:rPr lang="en-US" sz="1800" dirty="0" smtClean="0"/>
                        <a:t>Correct</a:t>
                      </a:r>
                      <a:r>
                        <a:rPr lang="en-US" sz="1800" baseline="0" dirty="0" smtClean="0"/>
                        <a:t> Prediction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2</a:t>
                      </a:r>
                    </a:p>
                    <a:p>
                      <a:pPr algn="ctr"/>
                      <a:r>
                        <a:rPr lang="en-US" sz="1800" dirty="0" smtClean="0"/>
                        <a:t>Incorrect</a:t>
                      </a:r>
                      <a:r>
                        <a:rPr lang="en-US" sz="1800" baseline="0" dirty="0" smtClean="0"/>
                        <a:t> Prediction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491763"/>
                  </a:ext>
                </a:extLst>
              </a:tr>
              <a:tr h="9372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Negative</a:t>
                      </a:r>
                      <a:endParaRPr lang="en-US" sz="2100" b="1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7</a:t>
                      </a:r>
                    </a:p>
                    <a:p>
                      <a:pPr algn="ctr"/>
                      <a:r>
                        <a:rPr lang="en-US" sz="1800" dirty="0" smtClean="0"/>
                        <a:t>Incorrect Prediction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/>
                        <a:t>10</a:t>
                      </a:r>
                    </a:p>
                    <a:p>
                      <a:pPr algn="ctr"/>
                      <a:r>
                        <a:rPr lang="en-US" sz="1800" dirty="0" smtClean="0"/>
                        <a:t>Correct Prediction</a:t>
                      </a:r>
                      <a:endParaRPr lang="en-US" sz="1800" dirty="0"/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42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457200"/>
            <a:ext cx="4572000" cy="1143000"/>
          </a:xfrm>
        </p:spPr>
        <p:txBody>
          <a:bodyPr/>
          <a:lstStyle/>
          <a:p>
            <a:r>
              <a:rPr lang="en-US" dirty="0" smtClean="0"/>
              <a:t>Pygmy Community, Rwanda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0"/>
            <a:ext cx="6096000" cy="377952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9137431" cy="34005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$300 </a:t>
            </a:r>
            <a:r>
              <a:rPr lang="en-US" sz="2100" dirty="0"/>
              <a:t>resistivity instrument price well below cost of a failed well</a:t>
            </a:r>
          </a:p>
          <a:p>
            <a:r>
              <a:rPr lang="en-US" sz="2100" dirty="0"/>
              <a:t>Ideal method for site selection of shallow manually drilled wells (&lt;35 m deep)</a:t>
            </a:r>
          </a:p>
          <a:p>
            <a:r>
              <a:rPr lang="en-US" sz="2100" dirty="0"/>
              <a:t>Skilled African national teams do VES surveys, data interpretation and well siting</a:t>
            </a:r>
          </a:p>
          <a:p>
            <a:r>
              <a:rPr lang="en-US" sz="2100" dirty="0" smtClean="0"/>
              <a:t>Data </a:t>
            </a:r>
            <a:r>
              <a:rPr lang="en-US" sz="2100" dirty="0"/>
              <a:t>shared collaboratively among teams (Water4 </a:t>
            </a:r>
            <a:r>
              <a:rPr lang="en-US" sz="2100" dirty="0" err="1"/>
              <a:t>whatsapp</a:t>
            </a:r>
            <a:r>
              <a:rPr lang="en-US" sz="2100" dirty="0"/>
              <a:t> support network)</a:t>
            </a:r>
          </a:p>
        </p:txBody>
      </p:sp>
    </p:spTree>
    <p:extLst>
      <p:ext uri="{BB962C8B-B14F-4D97-AF65-F5344CB8AC3E}">
        <p14:creationId xmlns:p14="http://schemas.microsoft.com/office/powerpoint/2010/main" val="37782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152400"/>
            <a:ext cx="8867775" cy="739775"/>
          </a:xfrm>
        </p:spPr>
        <p:txBody>
          <a:bodyPr/>
          <a:lstStyle/>
          <a:p>
            <a:pPr eaLnBrk="1" hangingPunct="1"/>
            <a:r>
              <a:rPr lang="en-US" sz="3600" smtClean="0"/>
              <a:t>Tanzania village water supplies - Mlafu</a:t>
            </a:r>
          </a:p>
        </p:txBody>
      </p:sp>
      <p:pic>
        <p:nvPicPr>
          <p:cNvPr id="9219" name="Picture 3" descr="mlafuwatersuppl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4438" y="1143000"/>
            <a:ext cx="411956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 descr="mlafuwatersupply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143000"/>
            <a:ext cx="3378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>
          <a:xfrm>
            <a:off x="19050" y="457200"/>
            <a:ext cx="4114800" cy="114141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Another Geophysical Method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Induced Polarization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>
          <a:xfrm>
            <a:off x="304800" y="2346324"/>
            <a:ext cx="3886200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Resistivity – </a:t>
            </a:r>
            <a:r>
              <a:rPr lang="en-US" altLang="en-US" sz="2400" dirty="0" smtClean="0"/>
              <a:t>electrical resistance to current flow</a:t>
            </a:r>
          </a:p>
          <a:p>
            <a:pPr eaLnBrk="1" hangingPunct="1"/>
            <a:r>
              <a:rPr lang="en-US" altLang="en-US" dirty="0" smtClean="0"/>
              <a:t>Induced Polarization – </a:t>
            </a:r>
            <a:r>
              <a:rPr lang="en-US" altLang="en-US" sz="2400" dirty="0" smtClean="0"/>
              <a:t>capacitance and inductance</a:t>
            </a:r>
          </a:p>
        </p:txBody>
      </p:sp>
      <p:pic>
        <p:nvPicPr>
          <p:cNvPr id="155652" name="Picture 2" descr="C:\Documents and Settings\jclark\My Documents\Geophysics class\LowrieTextFigures\Ch4HeatElectrical\9780521859028_04.5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0675" y="152400"/>
            <a:ext cx="50133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1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30613" cy="38004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783" y="3200400"/>
            <a:ext cx="4612217" cy="3459163"/>
          </a:xfrm>
        </p:spPr>
      </p:pic>
      <p:sp>
        <p:nvSpPr>
          <p:cNvPr id="3" name="Rectangle 2"/>
          <p:cNvSpPr/>
          <p:nvPr/>
        </p:nvSpPr>
        <p:spPr>
          <a:xfrm>
            <a:off x="152400" y="381101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Micro-computer Resistivity/Induced Polarization </a:t>
            </a:r>
            <a:r>
              <a:rPr lang="en-US" sz="2400" dirty="0" smtClean="0"/>
              <a:t>Instrument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24-bit Analog/Digital 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Automatic current reversing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20 readings/second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Cost &lt; $70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97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" y="685800"/>
            <a:ext cx="885383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6324" name="Picture 4" descr="chadmapcloseu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279400"/>
            <a:ext cx="8472488" cy="631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AutoShape 5"/>
          <p:cNvSpPr>
            <a:spLocks noChangeArrowheads="1"/>
          </p:cNvSpPr>
          <p:nvPr/>
        </p:nvSpPr>
        <p:spPr bwMode="auto">
          <a:xfrm>
            <a:off x="3590925" y="5338763"/>
            <a:ext cx="258763" cy="32067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AutoShape 6"/>
          <p:cNvSpPr>
            <a:spLocks noChangeArrowheads="1"/>
          </p:cNvSpPr>
          <p:nvPr/>
        </p:nvSpPr>
        <p:spPr bwMode="auto">
          <a:xfrm>
            <a:off x="5086350" y="4105275"/>
            <a:ext cx="258763" cy="32067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3667125" y="5110163"/>
            <a:ext cx="1314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Moundou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4262438" y="3905250"/>
            <a:ext cx="1314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Abeche</a:t>
            </a:r>
          </a:p>
        </p:txBody>
      </p:sp>
      <p:pic>
        <p:nvPicPr>
          <p:cNvPr id="56329" name="Picture 9" descr="chadm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113" y="284163"/>
            <a:ext cx="3160712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0" name="AutoShape 10"/>
          <p:cNvSpPr>
            <a:spLocks noChangeArrowheads="1"/>
          </p:cNvSpPr>
          <p:nvPr/>
        </p:nvSpPr>
        <p:spPr bwMode="auto">
          <a:xfrm>
            <a:off x="3729038" y="371475"/>
            <a:ext cx="1757362" cy="600075"/>
          </a:xfrm>
          <a:prstGeom prst="wedgeRectCallout">
            <a:avLst>
              <a:gd name="adj1" fmla="val -147833"/>
              <a:gd name="adj2" fmla="val 891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>
                <a:latin typeface="Times New Roman" pitchFamily="18" charset="0"/>
              </a:rPr>
              <a:t>CHAD</a:t>
            </a:r>
          </a:p>
        </p:txBody>
      </p:sp>
      <p:sp>
        <p:nvSpPr>
          <p:cNvPr id="56331" name="Freeform 11"/>
          <p:cNvSpPr>
            <a:spLocks/>
          </p:cNvSpPr>
          <p:nvPr/>
        </p:nvSpPr>
        <p:spPr bwMode="auto">
          <a:xfrm>
            <a:off x="2921000" y="1022350"/>
            <a:ext cx="3286125" cy="4900613"/>
          </a:xfrm>
          <a:custGeom>
            <a:avLst/>
            <a:gdLst>
              <a:gd name="T0" fmla="*/ 522 w 2070"/>
              <a:gd name="T1" fmla="*/ 0 h 3087"/>
              <a:gd name="T2" fmla="*/ 2070 w 2070"/>
              <a:gd name="T3" fmla="*/ 765 h 3087"/>
              <a:gd name="T4" fmla="*/ 2061 w 2070"/>
              <a:gd name="T5" fmla="*/ 1494 h 3087"/>
              <a:gd name="T6" fmla="*/ 1863 w 2070"/>
              <a:gd name="T7" fmla="*/ 1503 h 3087"/>
              <a:gd name="T8" fmla="*/ 1845 w 2070"/>
              <a:gd name="T9" fmla="*/ 1629 h 3087"/>
              <a:gd name="T10" fmla="*/ 1737 w 2070"/>
              <a:gd name="T11" fmla="*/ 1719 h 3087"/>
              <a:gd name="T12" fmla="*/ 1737 w 2070"/>
              <a:gd name="T13" fmla="*/ 1809 h 3087"/>
              <a:gd name="T14" fmla="*/ 1674 w 2070"/>
              <a:gd name="T15" fmla="*/ 1863 h 3087"/>
              <a:gd name="T16" fmla="*/ 1719 w 2070"/>
              <a:gd name="T17" fmla="*/ 1935 h 3087"/>
              <a:gd name="T18" fmla="*/ 1656 w 2070"/>
              <a:gd name="T19" fmla="*/ 1989 h 3087"/>
              <a:gd name="T20" fmla="*/ 1656 w 2070"/>
              <a:gd name="T21" fmla="*/ 2088 h 3087"/>
              <a:gd name="T22" fmla="*/ 1737 w 2070"/>
              <a:gd name="T23" fmla="*/ 2124 h 3087"/>
              <a:gd name="T24" fmla="*/ 1728 w 2070"/>
              <a:gd name="T25" fmla="*/ 2205 h 3087"/>
              <a:gd name="T26" fmla="*/ 1791 w 2070"/>
              <a:gd name="T27" fmla="*/ 2250 h 3087"/>
              <a:gd name="T28" fmla="*/ 1863 w 2070"/>
              <a:gd name="T29" fmla="*/ 2313 h 3087"/>
              <a:gd name="T30" fmla="*/ 1854 w 2070"/>
              <a:gd name="T31" fmla="*/ 2394 h 3087"/>
              <a:gd name="T32" fmla="*/ 1809 w 2070"/>
              <a:gd name="T33" fmla="*/ 2430 h 3087"/>
              <a:gd name="T34" fmla="*/ 1728 w 2070"/>
              <a:gd name="T35" fmla="*/ 2421 h 3087"/>
              <a:gd name="T36" fmla="*/ 1656 w 2070"/>
              <a:gd name="T37" fmla="*/ 2466 h 3087"/>
              <a:gd name="T38" fmla="*/ 1566 w 2070"/>
              <a:gd name="T39" fmla="*/ 2592 h 3087"/>
              <a:gd name="T40" fmla="*/ 1458 w 2070"/>
              <a:gd name="T41" fmla="*/ 2664 h 3087"/>
              <a:gd name="T42" fmla="*/ 1341 w 2070"/>
              <a:gd name="T43" fmla="*/ 2763 h 3087"/>
              <a:gd name="T44" fmla="*/ 1071 w 2070"/>
              <a:gd name="T45" fmla="*/ 2862 h 3087"/>
              <a:gd name="T46" fmla="*/ 1017 w 2070"/>
              <a:gd name="T47" fmla="*/ 2997 h 3087"/>
              <a:gd name="T48" fmla="*/ 855 w 2070"/>
              <a:gd name="T49" fmla="*/ 2997 h 3087"/>
              <a:gd name="T50" fmla="*/ 720 w 2070"/>
              <a:gd name="T51" fmla="*/ 3069 h 3087"/>
              <a:gd name="T52" fmla="*/ 621 w 2070"/>
              <a:gd name="T53" fmla="*/ 3069 h 3087"/>
              <a:gd name="T54" fmla="*/ 576 w 2070"/>
              <a:gd name="T55" fmla="*/ 3042 h 3087"/>
              <a:gd name="T56" fmla="*/ 432 w 2070"/>
              <a:gd name="T57" fmla="*/ 3087 h 3087"/>
              <a:gd name="T58" fmla="*/ 369 w 2070"/>
              <a:gd name="T59" fmla="*/ 2961 h 3087"/>
              <a:gd name="T60" fmla="*/ 288 w 2070"/>
              <a:gd name="T61" fmla="*/ 2844 h 3087"/>
              <a:gd name="T62" fmla="*/ 162 w 2070"/>
              <a:gd name="T63" fmla="*/ 2736 h 3087"/>
              <a:gd name="T64" fmla="*/ 135 w 2070"/>
              <a:gd name="T65" fmla="*/ 2592 h 3087"/>
              <a:gd name="T66" fmla="*/ 243 w 2070"/>
              <a:gd name="T67" fmla="*/ 2583 h 3087"/>
              <a:gd name="T68" fmla="*/ 351 w 2070"/>
              <a:gd name="T69" fmla="*/ 2610 h 3087"/>
              <a:gd name="T70" fmla="*/ 423 w 2070"/>
              <a:gd name="T71" fmla="*/ 2592 h 3087"/>
              <a:gd name="T72" fmla="*/ 360 w 2070"/>
              <a:gd name="T73" fmla="*/ 2484 h 3087"/>
              <a:gd name="T74" fmla="*/ 324 w 2070"/>
              <a:gd name="T75" fmla="*/ 2313 h 3087"/>
              <a:gd name="T76" fmla="*/ 324 w 2070"/>
              <a:gd name="T77" fmla="*/ 2169 h 3087"/>
              <a:gd name="T78" fmla="*/ 198 w 2070"/>
              <a:gd name="T79" fmla="*/ 2025 h 3087"/>
              <a:gd name="T80" fmla="*/ 99 w 2070"/>
              <a:gd name="T81" fmla="*/ 1944 h 3087"/>
              <a:gd name="T82" fmla="*/ 0 w 2070"/>
              <a:gd name="T83" fmla="*/ 1836 h 3087"/>
              <a:gd name="T84" fmla="*/ 36 w 2070"/>
              <a:gd name="T85" fmla="*/ 1683 h 3087"/>
              <a:gd name="T86" fmla="*/ 414 w 2070"/>
              <a:gd name="T87" fmla="*/ 1251 h 3087"/>
              <a:gd name="T88" fmla="*/ 432 w 2070"/>
              <a:gd name="T89" fmla="*/ 756 h 3087"/>
              <a:gd name="T90" fmla="*/ 495 w 2070"/>
              <a:gd name="T91" fmla="*/ 594 h 3087"/>
              <a:gd name="T92" fmla="*/ 441 w 2070"/>
              <a:gd name="T93" fmla="*/ 504 h 3087"/>
              <a:gd name="T94" fmla="*/ 405 w 2070"/>
              <a:gd name="T95" fmla="*/ 396 h 3087"/>
              <a:gd name="T96" fmla="*/ 315 w 2070"/>
              <a:gd name="T97" fmla="*/ 279 h 3087"/>
              <a:gd name="T98" fmla="*/ 279 w 2070"/>
              <a:gd name="T99" fmla="*/ 162 h 3087"/>
              <a:gd name="T100" fmla="*/ 522 w 2070"/>
              <a:gd name="T101" fmla="*/ 0 h 308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070"/>
              <a:gd name="T154" fmla="*/ 0 h 3087"/>
              <a:gd name="T155" fmla="*/ 2070 w 2070"/>
              <a:gd name="T156" fmla="*/ 3087 h 308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070" h="3087">
                <a:moveTo>
                  <a:pt x="522" y="0"/>
                </a:moveTo>
                <a:lnTo>
                  <a:pt x="2070" y="765"/>
                </a:lnTo>
                <a:lnTo>
                  <a:pt x="2061" y="1494"/>
                </a:lnTo>
                <a:lnTo>
                  <a:pt x="1863" y="1503"/>
                </a:lnTo>
                <a:lnTo>
                  <a:pt x="1845" y="1629"/>
                </a:lnTo>
                <a:lnTo>
                  <a:pt x="1737" y="1719"/>
                </a:lnTo>
                <a:lnTo>
                  <a:pt x="1737" y="1809"/>
                </a:lnTo>
                <a:lnTo>
                  <a:pt x="1674" y="1863"/>
                </a:lnTo>
                <a:lnTo>
                  <a:pt x="1719" y="1935"/>
                </a:lnTo>
                <a:lnTo>
                  <a:pt x="1656" y="1989"/>
                </a:lnTo>
                <a:lnTo>
                  <a:pt x="1656" y="2088"/>
                </a:lnTo>
                <a:lnTo>
                  <a:pt x="1737" y="2124"/>
                </a:lnTo>
                <a:lnTo>
                  <a:pt x="1728" y="2205"/>
                </a:lnTo>
                <a:lnTo>
                  <a:pt x="1791" y="2250"/>
                </a:lnTo>
                <a:lnTo>
                  <a:pt x="1863" y="2313"/>
                </a:lnTo>
                <a:lnTo>
                  <a:pt x="1854" y="2394"/>
                </a:lnTo>
                <a:lnTo>
                  <a:pt x="1809" y="2430"/>
                </a:lnTo>
                <a:lnTo>
                  <a:pt x="1728" y="2421"/>
                </a:lnTo>
                <a:lnTo>
                  <a:pt x="1656" y="2466"/>
                </a:lnTo>
                <a:lnTo>
                  <a:pt x="1566" y="2592"/>
                </a:lnTo>
                <a:lnTo>
                  <a:pt x="1458" y="2664"/>
                </a:lnTo>
                <a:lnTo>
                  <a:pt x="1341" y="2763"/>
                </a:lnTo>
                <a:lnTo>
                  <a:pt x="1071" y="2862"/>
                </a:lnTo>
                <a:lnTo>
                  <a:pt x="1017" y="2997"/>
                </a:lnTo>
                <a:lnTo>
                  <a:pt x="855" y="2997"/>
                </a:lnTo>
                <a:lnTo>
                  <a:pt x="720" y="3069"/>
                </a:lnTo>
                <a:lnTo>
                  <a:pt x="621" y="3069"/>
                </a:lnTo>
                <a:lnTo>
                  <a:pt x="576" y="3042"/>
                </a:lnTo>
                <a:lnTo>
                  <a:pt x="432" y="3087"/>
                </a:lnTo>
                <a:lnTo>
                  <a:pt x="369" y="2961"/>
                </a:lnTo>
                <a:lnTo>
                  <a:pt x="288" y="2844"/>
                </a:lnTo>
                <a:lnTo>
                  <a:pt x="162" y="2736"/>
                </a:lnTo>
                <a:lnTo>
                  <a:pt x="135" y="2592"/>
                </a:lnTo>
                <a:lnTo>
                  <a:pt x="243" y="2583"/>
                </a:lnTo>
                <a:lnTo>
                  <a:pt x="351" y="2610"/>
                </a:lnTo>
                <a:lnTo>
                  <a:pt x="423" y="2592"/>
                </a:lnTo>
                <a:lnTo>
                  <a:pt x="360" y="2484"/>
                </a:lnTo>
                <a:lnTo>
                  <a:pt x="324" y="2313"/>
                </a:lnTo>
                <a:lnTo>
                  <a:pt x="324" y="2169"/>
                </a:lnTo>
                <a:lnTo>
                  <a:pt x="198" y="2025"/>
                </a:lnTo>
                <a:lnTo>
                  <a:pt x="99" y="1944"/>
                </a:lnTo>
                <a:lnTo>
                  <a:pt x="0" y="1836"/>
                </a:lnTo>
                <a:lnTo>
                  <a:pt x="36" y="1683"/>
                </a:lnTo>
                <a:lnTo>
                  <a:pt x="414" y="1251"/>
                </a:lnTo>
                <a:lnTo>
                  <a:pt x="432" y="756"/>
                </a:lnTo>
                <a:lnTo>
                  <a:pt x="495" y="594"/>
                </a:lnTo>
                <a:lnTo>
                  <a:pt x="441" y="504"/>
                </a:lnTo>
                <a:lnTo>
                  <a:pt x="405" y="396"/>
                </a:lnTo>
                <a:lnTo>
                  <a:pt x="315" y="279"/>
                </a:lnTo>
                <a:lnTo>
                  <a:pt x="279" y="162"/>
                </a:lnTo>
                <a:lnTo>
                  <a:pt x="522" y="0"/>
                </a:lnTo>
                <a:close/>
              </a:path>
            </a:pathLst>
          </a:custGeom>
          <a:noFill/>
          <a:ln w="666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32" name="Freeform 12"/>
          <p:cNvSpPr>
            <a:spLocks/>
          </p:cNvSpPr>
          <p:nvPr/>
        </p:nvSpPr>
        <p:spPr bwMode="auto">
          <a:xfrm>
            <a:off x="1901825" y="831850"/>
            <a:ext cx="366713" cy="571500"/>
          </a:xfrm>
          <a:custGeom>
            <a:avLst/>
            <a:gdLst>
              <a:gd name="T0" fmla="*/ 522 w 2070"/>
              <a:gd name="T1" fmla="*/ 0 h 3087"/>
              <a:gd name="T2" fmla="*/ 2070 w 2070"/>
              <a:gd name="T3" fmla="*/ 765 h 3087"/>
              <a:gd name="T4" fmla="*/ 2061 w 2070"/>
              <a:gd name="T5" fmla="*/ 1494 h 3087"/>
              <a:gd name="T6" fmla="*/ 1863 w 2070"/>
              <a:gd name="T7" fmla="*/ 1503 h 3087"/>
              <a:gd name="T8" fmla="*/ 1845 w 2070"/>
              <a:gd name="T9" fmla="*/ 1629 h 3087"/>
              <a:gd name="T10" fmla="*/ 1737 w 2070"/>
              <a:gd name="T11" fmla="*/ 1719 h 3087"/>
              <a:gd name="T12" fmla="*/ 1737 w 2070"/>
              <a:gd name="T13" fmla="*/ 1809 h 3087"/>
              <a:gd name="T14" fmla="*/ 1674 w 2070"/>
              <a:gd name="T15" fmla="*/ 1863 h 3087"/>
              <a:gd name="T16" fmla="*/ 1719 w 2070"/>
              <a:gd name="T17" fmla="*/ 1935 h 3087"/>
              <a:gd name="T18" fmla="*/ 1656 w 2070"/>
              <a:gd name="T19" fmla="*/ 1989 h 3087"/>
              <a:gd name="T20" fmla="*/ 1656 w 2070"/>
              <a:gd name="T21" fmla="*/ 2088 h 3087"/>
              <a:gd name="T22" fmla="*/ 1737 w 2070"/>
              <a:gd name="T23" fmla="*/ 2124 h 3087"/>
              <a:gd name="T24" fmla="*/ 1728 w 2070"/>
              <a:gd name="T25" fmla="*/ 2205 h 3087"/>
              <a:gd name="T26" fmla="*/ 1791 w 2070"/>
              <a:gd name="T27" fmla="*/ 2250 h 3087"/>
              <a:gd name="T28" fmla="*/ 1863 w 2070"/>
              <a:gd name="T29" fmla="*/ 2313 h 3087"/>
              <a:gd name="T30" fmla="*/ 1854 w 2070"/>
              <a:gd name="T31" fmla="*/ 2394 h 3087"/>
              <a:gd name="T32" fmla="*/ 1809 w 2070"/>
              <a:gd name="T33" fmla="*/ 2430 h 3087"/>
              <a:gd name="T34" fmla="*/ 1728 w 2070"/>
              <a:gd name="T35" fmla="*/ 2421 h 3087"/>
              <a:gd name="T36" fmla="*/ 1656 w 2070"/>
              <a:gd name="T37" fmla="*/ 2466 h 3087"/>
              <a:gd name="T38" fmla="*/ 1566 w 2070"/>
              <a:gd name="T39" fmla="*/ 2592 h 3087"/>
              <a:gd name="T40" fmla="*/ 1458 w 2070"/>
              <a:gd name="T41" fmla="*/ 2664 h 3087"/>
              <a:gd name="T42" fmla="*/ 1341 w 2070"/>
              <a:gd name="T43" fmla="*/ 2763 h 3087"/>
              <a:gd name="T44" fmla="*/ 1071 w 2070"/>
              <a:gd name="T45" fmla="*/ 2862 h 3087"/>
              <a:gd name="T46" fmla="*/ 1017 w 2070"/>
              <a:gd name="T47" fmla="*/ 2997 h 3087"/>
              <a:gd name="T48" fmla="*/ 855 w 2070"/>
              <a:gd name="T49" fmla="*/ 2997 h 3087"/>
              <a:gd name="T50" fmla="*/ 720 w 2070"/>
              <a:gd name="T51" fmla="*/ 3069 h 3087"/>
              <a:gd name="T52" fmla="*/ 621 w 2070"/>
              <a:gd name="T53" fmla="*/ 3069 h 3087"/>
              <a:gd name="T54" fmla="*/ 576 w 2070"/>
              <a:gd name="T55" fmla="*/ 3042 h 3087"/>
              <a:gd name="T56" fmla="*/ 432 w 2070"/>
              <a:gd name="T57" fmla="*/ 3087 h 3087"/>
              <a:gd name="T58" fmla="*/ 369 w 2070"/>
              <a:gd name="T59" fmla="*/ 2961 h 3087"/>
              <a:gd name="T60" fmla="*/ 288 w 2070"/>
              <a:gd name="T61" fmla="*/ 2844 h 3087"/>
              <a:gd name="T62" fmla="*/ 162 w 2070"/>
              <a:gd name="T63" fmla="*/ 2736 h 3087"/>
              <a:gd name="T64" fmla="*/ 135 w 2070"/>
              <a:gd name="T65" fmla="*/ 2592 h 3087"/>
              <a:gd name="T66" fmla="*/ 243 w 2070"/>
              <a:gd name="T67" fmla="*/ 2583 h 3087"/>
              <a:gd name="T68" fmla="*/ 351 w 2070"/>
              <a:gd name="T69" fmla="*/ 2610 h 3087"/>
              <a:gd name="T70" fmla="*/ 423 w 2070"/>
              <a:gd name="T71" fmla="*/ 2592 h 3087"/>
              <a:gd name="T72" fmla="*/ 360 w 2070"/>
              <a:gd name="T73" fmla="*/ 2484 h 3087"/>
              <a:gd name="T74" fmla="*/ 324 w 2070"/>
              <a:gd name="T75" fmla="*/ 2313 h 3087"/>
              <a:gd name="T76" fmla="*/ 324 w 2070"/>
              <a:gd name="T77" fmla="*/ 2169 h 3087"/>
              <a:gd name="T78" fmla="*/ 198 w 2070"/>
              <a:gd name="T79" fmla="*/ 2025 h 3087"/>
              <a:gd name="T80" fmla="*/ 99 w 2070"/>
              <a:gd name="T81" fmla="*/ 1944 h 3087"/>
              <a:gd name="T82" fmla="*/ 0 w 2070"/>
              <a:gd name="T83" fmla="*/ 1836 h 3087"/>
              <a:gd name="T84" fmla="*/ 36 w 2070"/>
              <a:gd name="T85" fmla="*/ 1683 h 3087"/>
              <a:gd name="T86" fmla="*/ 414 w 2070"/>
              <a:gd name="T87" fmla="*/ 1251 h 3087"/>
              <a:gd name="T88" fmla="*/ 432 w 2070"/>
              <a:gd name="T89" fmla="*/ 756 h 3087"/>
              <a:gd name="T90" fmla="*/ 495 w 2070"/>
              <a:gd name="T91" fmla="*/ 594 h 3087"/>
              <a:gd name="T92" fmla="*/ 441 w 2070"/>
              <a:gd name="T93" fmla="*/ 504 h 3087"/>
              <a:gd name="T94" fmla="*/ 405 w 2070"/>
              <a:gd name="T95" fmla="*/ 396 h 3087"/>
              <a:gd name="T96" fmla="*/ 315 w 2070"/>
              <a:gd name="T97" fmla="*/ 279 h 3087"/>
              <a:gd name="T98" fmla="*/ 279 w 2070"/>
              <a:gd name="T99" fmla="*/ 162 h 3087"/>
              <a:gd name="T100" fmla="*/ 522 w 2070"/>
              <a:gd name="T101" fmla="*/ 0 h 308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070"/>
              <a:gd name="T154" fmla="*/ 0 h 3087"/>
              <a:gd name="T155" fmla="*/ 2070 w 2070"/>
              <a:gd name="T156" fmla="*/ 3087 h 308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070" h="3087">
                <a:moveTo>
                  <a:pt x="522" y="0"/>
                </a:moveTo>
                <a:lnTo>
                  <a:pt x="2070" y="765"/>
                </a:lnTo>
                <a:lnTo>
                  <a:pt x="2061" y="1494"/>
                </a:lnTo>
                <a:lnTo>
                  <a:pt x="1863" y="1503"/>
                </a:lnTo>
                <a:lnTo>
                  <a:pt x="1845" y="1629"/>
                </a:lnTo>
                <a:lnTo>
                  <a:pt x="1737" y="1719"/>
                </a:lnTo>
                <a:lnTo>
                  <a:pt x="1737" y="1809"/>
                </a:lnTo>
                <a:lnTo>
                  <a:pt x="1674" y="1863"/>
                </a:lnTo>
                <a:lnTo>
                  <a:pt x="1719" y="1935"/>
                </a:lnTo>
                <a:lnTo>
                  <a:pt x="1656" y="1989"/>
                </a:lnTo>
                <a:lnTo>
                  <a:pt x="1656" y="2088"/>
                </a:lnTo>
                <a:lnTo>
                  <a:pt x="1737" y="2124"/>
                </a:lnTo>
                <a:lnTo>
                  <a:pt x="1728" y="2205"/>
                </a:lnTo>
                <a:lnTo>
                  <a:pt x="1791" y="2250"/>
                </a:lnTo>
                <a:lnTo>
                  <a:pt x="1863" y="2313"/>
                </a:lnTo>
                <a:lnTo>
                  <a:pt x="1854" y="2394"/>
                </a:lnTo>
                <a:lnTo>
                  <a:pt x="1809" y="2430"/>
                </a:lnTo>
                <a:lnTo>
                  <a:pt x="1728" y="2421"/>
                </a:lnTo>
                <a:lnTo>
                  <a:pt x="1656" y="2466"/>
                </a:lnTo>
                <a:lnTo>
                  <a:pt x="1566" y="2592"/>
                </a:lnTo>
                <a:lnTo>
                  <a:pt x="1458" y="2664"/>
                </a:lnTo>
                <a:lnTo>
                  <a:pt x="1341" y="2763"/>
                </a:lnTo>
                <a:lnTo>
                  <a:pt x="1071" y="2862"/>
                </a:lnTo>
                <a:lnTo>
                  <a:pt x="1017" y="2997"/>
                </a:lnTo>
                <a:lnTo>
                  <a:pt x="855" y="2997"/>
                </a:lnTo>
                <a:lnTo>
                  <a:pt x="720" y="3069"/>
                </a:lnTo>
                <a:lnTo>
                  <a:pt x="621" y="3069"/>
                </a:lnTo>
                <a:lnTo>
                  <a:pt x="576" y="3042"/>
                </a:lnTo>
                <a:lnTo>
                  <a:pt x="432" y="3087"/>
                </a:lnTo>
                <a:lnTo>
                  <a:pt x="369" y="2961"/>
                </a:lnTo>
                <a:lnTo>
                  <a:pt x="288" y="2844"/>
                </a:lnTo>
                <a:lnTo>
                  <a:pt x="162" y="2736"/>
                </a:lnTo>
                <a:lnTo>
                  <a:pt x="135" y="2592"/>
                </a:lnTo>
                <a:lnTo>
                  <a:pt x="243" y="2583"/>
                </a:lnTo>
                <a:lnTo>
                  <a:pt x="351" y="2610"/>
                </a:lnTo>
                <a:lnTo>
                  <a:pt x="423" y="2592"/>
                </a:lnTo>
                <a:lnTo>
                  <a:pt x="360" y="2484"/>
                </a:lnTo>
                <a:lnTo>
                  <a:pt x="324" y="2313"/>
                </a:lnTo>
                <a:lnTo>
                  <a:pt x="324" y="2169"/>
                </a:lnTo>
                <a:lnTo>
                  <a:pt x="198" y="2025"/>
                </a:lnTo>
                <a:lnTo>
                  <a:pt x="99" y="1944"/>
                </a:lnTo>
                <a:lnTo>
                  <a:pt x="0" y="1836"/>
                </a:lnTo>
                <a:lnTo>
                  <a:pt x="36" y="1683"/>
                </a:lnTo>
                <a:lnTo>
                  <a:pt x="414" y="1251"/>
                </a:lnTo>
                <a:lnTo>
                  <a:pt x="432" y="756"/>
                </a:lnTo>
                <a:lnTo>
                  <a:pt x="495" y="594"/>
                </a:lnTo>
                <a:lnTo>
                  <a:pt x="441" y="504"/>
                </a:lnTo>
                <a:lnTo>
                  <a:pt x="405" y="396"/>
                </a:lnTo>
                <a:lnTo>
                  <a:pt x="315" y="279"/>
                </a:lnTo>
                <a:lnTo>
                  <a:pt x="279" y="162"/>
                </a:lnTo>
                <a:lnTo>
                  <a:pt x="522" y="0"/>
                </a:lnTo>
                <a:close/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3550" y="3243263"/>
            <a:ext cx="3443288" cy="30114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600" smtClean="0">
                <a:latin typeface="Times New Roman" pitchFamily="18" charset="0"/>
              </a:rPr>
              <a:t>	United Nations camp in Eastern Chad for Sudanese Refugees</a:t>
            </a:r>
          </a:p>
        </p:txBody>
      </p:sp>
      <p:pic>
        <p:nvPicPr>
          <p:cNvPr id="57348" name="Picture 4" descr="refugeeca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81288"/>
            <a:ext cx="5526088" cy="414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663" y="30163"/>
            <a:ext cx="4111625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6" descr="UNpla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5091113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1828800" y="1600200"/>
            <a:ext cx="32607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</a:rPr>
              <a:t>Aircraft - UN High Commission for Refugees - UNHCR</a:t>
            </a:r>
            <a:endParaRPr lang="en-US" sz="2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117475" y="2836863"/>
            <a:ext cx="2574925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Treguine Camp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14,000 residents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2888" y="3175"/>
            <a:ext cx="4100512" cy="871538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Faguire Dry Well</a:t>
            </a:r>
          </a:p>
        </p:txBody>
      </p:sp>
      <p:pic>
        <p:nvPicPr>
          <p:cNvPr id="62467" name="Picture 3" descr="faguiredry wel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2288" y="184150"/>
            <a:ext cx="4614862" cy="346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4" descr="wadiwa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3592513"/>
            <a:ext cx="917733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-61913" y="1841500"/>
            <a:ext cx="4511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imes New Roman" pitchFamily="18" charset="0"/>
              </a:rPr>
              <a:t>Children collecting water from dry river bed 2 km from village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Chad Hydrologic Stratigraphy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4475"/>
            <a:ext cx="3957638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No water during the 6-month dry season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Wells in arroyos (wadis) of sand and gravel overlying granite bedrock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Well depth limited by bedrock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Bedrock contact highly irregular</a:t>
            </a:r>
          </a:p>
          <a:p>
            <a:pPr eaLnBrk="1" hangingPunct="1">
              <a:lnSpc>
                <a:spcPct val="90000"/>
              </a:lnSpc>
            </a:pPr>
            <a:endParaRPr lang="en-US" sz="2800" smtClean="0">
              <a:latin typeface="Times New Roman" pitchFamily="18" charset="0"/>
            </a:endParaRPr>
          </a:p>
        </p:txBody>
      </p:sp>
      <p:grpSp>
        <p:nvGrpSpPr>
          <p:cNvPr id="64516" name="Group 4"/>
          <p:cNvGrpSpPr>
            <a:grpSpLocks/>
          </p:cNvGrpSpPr>
          <p:nvPr/>
        </p:nvGrpSpPr>
        <p:grpSpPr bwMode="auto">
          <a:xfrm>
            <a:off x="4229100" y="1743075"/>
            <a:ext cx="2443163" cy="3243263"/>
            <a:chOff x="2601" y="1980"/>
            <a:chExt cx="1539" cy="2043"/>
          </a:xfrm>
        </p:grpSpPr>
        <p:sp>
          <p:nvSpPr>
            <p:cNvPr id="64525" name="Rectangle 5" descr="Divot"/>
            <p:cNvSpPr>
              <a:spLocks noChangeArrowheads="1"/>
            </p:cNvSpPr>
            <p:nvPr/>
          </p:nvSpPr>
          <p:spPr bwMode="auto">
            <a:xfrm>
              <a:off x="2610" y="2583"/>
              <a:ext cx="1530" cy="1440"/>
            </a:xfrm>
            <a:prstGeom prst="rect">
              <a:avLst/>
            </a:prstGeom>
            <a:pattFill prst="divot">
              <a:fgClr>
                <a:schemeClr val="tx1"/>
              </a:fgClr>
              <a:bgClr>
                <a:srgbClr val="CC99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6" name="Freeform 6" descr="70%"/>
            <p:cNvSpPr>
              <a:spLocks/>
            </p:cNvSpPr>
            <p:nvPr/>
          </p:nvSpPr>
          <p:spPr bwMode="auto">
            <a:xfrm>
              <a:off x="2601" y="1980"/>
              <a:ext cx="1539" cy="1305"/>
            </a:xfrm>
            <a:custGeom>
              <a:avLst/>
              <a:gdLst>
                <a:gd name="T0" fmla="*/ 7 w 1521"/>
                <a:gd name="T1" fmla="*/ 1152 h 1305"/>
                <a:gd name="T2" fmla="*/ 0 w 1521"/>
                <a:gd name="T3" fmla="*/ 0 h 1305"/>
                <a:gd name="T4" fmla="*/ 1521 w 1521"/>
                <a:gd name="T5" fmla="*/ 0 h 1305"/>
                <a:gd name="T6" fmla="*/ 1521 w 1521"/>
                <a:gd name="T7" fmla="*/ 1089 h 1305"/>
                <a:gd name="T8" fmla="*/ 1392 w 1521"/>
                <a:gd name="T9" fmla="*/ 1161 h 1305"/>
                <a:gd name="T10" fmla="*/ 1215 w 1521"/>
                <a:gd name="T11" fmla="*/ 1305 h 1305"/>
                <a:gd name="T12" fmla="*/ 1059 w 1521"/>
                <a:gd name="T13" fmla="*/ 1170 h 1305"/>
                <a:gd name="T14" fmla="*/ 788 w 1521"/>
                <a:gd name="T15" fmla="*/ 1107 h 1305"/>
                <a:gd name="T16" fmla="*/ 754 w 1521"/>
                <a:gd name="T17" fmla="*/ 1152 h 1305"/>
                <a:gd name="T18" fmla="*/ 577 w 1521"/>
                <a:gd name="T19" fmla="*/ 1197 h 1305"/>
                <a:gd name="T20" fmla="*/ 441 w 1521"/>
                <a:gd name="T21" fmla="*/ 918 h 1305"/>
                <a:gd name="T22" fmla="*/ 380 w 1521"/>
                <a:gd name="T23" fmla="*/ 837 h 1305"/>
                <a:gd name="T24" fmla="*/ 299 w 1521"/>
                <a:gd name="T25" fmla="*/ 828 h 1305"/>
                <a:gd name="T26" fmla="*/ 285 w 1521"/>
                <a:gd name="T27" fmla="*/ 855 h 1305"/>
                <a:gd name="T28" fmla="*/ 251 w 1521"/>
                <a:gd name="T29" fmla="*/ 864 h 1305"/>
                <a:gd name="T30" fmla="*/ 278 w 1521"/>
                <a:gd name="T31" fmla="*/ 837 h 1305"/>
                <a:gd name="T32" fmla="*/ 251 w 1521"/>
                <a:gd name="T33" fmla="*/ 891 h 1305"/>
                <a:gd name="T34" fmla="*/ 177 w 1521"/>
                <a:gd name="T35" fmla="*/ 945 h 1305"/>
                <a:gd name="T36" fmla="*/ 122 w 1521"/>
                <a:gd name="T37" fmla="*/ 1017 h 1305"/>
                <a:gd name="T38" fmla="*/ 0 w 1521"/>
                <a:gd name="T39" fmla="*/ 1152 h 130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21"/>
                <a:gd name="T61" fmla="*/ 0 h 1305"/>
                <a:gd name="T62" fmla="*/ 1521 w 1521"/>
                <a:gd name="T63" fmla="*/ 1305 h 130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21" h="1305">
                  <a:moveTo>
                    <a:pt x="7" y="1152"/>
                  </a:moveTo>
                  <a:lnTo>
                    <a:pt x="0" y="0"/>
                  </a:lnTo>
                  <a:lnTo>
                    <a:pt x="1521" y="0"/>
                  </a:lnTo>
                  <a:lnTo>
                    <a:pt x="1521" y="1089"/>
                  </a:lnTo>
                  <a:lnTo>
                    <a:pt x="1392" y="1161"/>
                  </a:lnTo>
                  <a:lnTo>
                    <a:pt x="1215" y="1305"/>
                  </a:lnTo>
                  <a:lnTo>
                    <a:pt x="1059" y="1170"/>
                  </a:lnTo>
                  <a:lnTo>
                    <a:pt x="788" y="1107"/>
                  </a:lnTo>
                  <a:lnTo>
                    <a:pt x="754" y="1152"/>
                  </a:lnTo>
                  <a:lnTo>
                    <a:pt x="577" y="1197"/>
                  </a:lnTo>
                  <a:lnTo>
                    <a:pt x="441" y="918"/>
                  </a:lnTo>
                  <a:lnTo>
                    <a:pt x="380" y="837"/>
                  </a:lnTo>
                  <a:cubicBezTo>
                    <a:pt x="353" y="834"/>
                    <a:pt x="326" y="823"/>
                    <a:pt x="299" y="828"/>
                  </a:cubicBezTo>
                  <a:cubicBezTo>
                    <a:pt x="290" y="830"/>
                    <a:pt x="291" y="848"/>
                    <a:pt x="285" y="855"/>
                  </a:cubicBezTo>
                  <a:cubicBezTo>
                    <a:pt x="275" y="866"/>
                    <a:pt x="263" y="864"/>
                    <a:pt x="251" y="864"/>
                  </a:cubicBezTo>
                  <a:cubicBezTo>
                    <a:pt x="260" y="855"/>
                    <a:pt x="278" y="822"/>
                    <a:pt x="278" y="837"/>
                  </a:cubicBezTo>
                  <a:cubicBezTo>
                    <a:pt x="278" y="859"/>
                    <a:pt x="267" y="884"/>
                    <a:pt x="251" y="891"/>
                  </a:cubicBezTo>
                  <a:cubicBezTo>
                    <a:pt x="223" y="903"/>
                    <a:pt x="202" y="928"/>
                    <a:pt x="177" y="945"/>
                  </a:cubicBezTo>
                  <a:cubicBezTo>
                    <a:pt x="157" y="971"/>
                    <a:pt x="146" y="997"/>
                    <a:pt x="122" y="1017"/>
                  </a:cubicBezTo>
                  <a:cubicBezTo>
                    <a:pt x="100" y="1060"/>
                    <a:pt x="26" y="1124"/>
                    <a:pt x="0" y="1152"/>
                  </a:cubicBezTo>
                </a:path>
              </a:pathLst>
            </a:custGeom>
            <a:pattFill prst="pct70">
              <a:fgClr>
                <a:schemeClr val="bg1"/>
              </a:fgClr>
              <a:bgClr>
                <a:srgbClr val="FFFF00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17" name="Text Box 7"/>
          <p:cNvSpPr txBox="1">
            <a:spLocks noChangeArrowheads="1"/>
          </p:cNvSpPr>
          <p:nvPr/>
        </p:nvSpPr>
        <p:spPr bwMode="auto">
          <a:xfrm>
            <a:off x="4600575" y="2214563"/>
            <a:ext cx="19859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Sand and Gravel</a:t>
            </a:r>
          </a:p>
        </p:txBody>
      </p:sp>
      <p:sp>
        <p:nvSpPr>
          <p:cNvPr id="64518" name="Text Box 8"/>
          <p:cNvSpPr txBox="1">
            <a:spLocks noChangeArrowheads="1"/>
          </p:cNvSpPr>
          <p:nvPr/>
        </p:nvSpPr>
        <p:spPr bwMode="auto">
          <a:xfrm>
            <a:off x="4467225" y="4095750"/>
            <a:ext cx="19859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Granite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238625" y="2057400"/>
            <a:ext cx="2986088" cy="2928938"/>
            <a:chOff x="2661" y="1305"/>
            <a:chExt cx="1881" cy="1845"/>
          </a:xfrm>
        </p:grpSpPr>
        <p:sp>
          <p:nvSpPr>
            <p:cNvPr id="64523" name="Rectangle 10"/>
            <p:cNvSpPr>
              <a:spLocks noChangeArrowheads="1"/>
            </p:cNvSpPr>
            <p:nvPr/>
          </p:nvSpPr>
          <p:spPr bwMode="auto">
            <a:xfrm>
              <a:off x="2661" y="1305"/>
              <a:ext cx="1881" cy="1845"/>
            </a:xfrm>
            <a:prstGeom prst="rect">
              <a:avLst/>
            </a:prstGeom>
            <a:solidFill>
              <a:schemeClr val="accent1">
                <a:alpha val="4901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4" name="Text Box 11"/>
            <p:cNvSpPr txBox="1">
              <a:spLocks noChangeArrowheads="1"/>
            </p:cNvSpPr>
            <p:nvPr/>
          </p:nvSpPr>
          <p:spPr bwMode="auto">
            <a:xfrm rot="-5400000">
              <a:off x="3857" y="2045"/>
              <a:ext cx="10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Times New Roman" pitchFamily="18" charset="0"/>
                </a:rPr>
                <a:t>Wet Season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229100" y="3429000"/>
            <a:ext cx="2986088" cy="1614488"/>
            <a:chOff x="2664" y="2160"/>
            <a:chExt cx="1881" cy="1017"/>
          </a:xfrm>
        </p:grpSpPr>
        <p:sp>
          <p:nvSpPr>
            <p:cNvPr id="64521" name="Rectangle 13"/>
            <p:cNvSpPr>
              <a:spLocks noChangeArrowheads="1"/>
            </p:cNvSpPr>
            <p:nvPr/>
          </p:nvSpPr>
          <p:spPr bwMode="auto">
            <a:xfrm>
              <a:off x="2664" y="2160"/>
              <a:ext cx="1881" cy="981"/>
            </a:xfrm>
            <a:prstGeom prst="rect">
              <a:avLst/>
            </a:prstGeom>
            <a:solidFill>
              <a:schemeClr val="accent1">
                <a:alpha val="4901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2" name="Text Box 14"/>
            <p:cNvSpPr txBox="1">
              <a:spLocks noChangeArrowheads="1"/>
            </p:cNvSpPr>
            <p:nvPr/>
          </p:nvSpPr>
          <p:spPr bwMode="auto">
            <a:xfrm rot="-5400000">
              <a:off x="3861" y="2529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Times New Roman" pitchFamily="18" charset="0"/>
                </a:rPr>
                <a:t>Dry Season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045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Seismic Refraction Method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1950" y="1085850"/>
            <a:ext cx="4686300" cy="24971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smtClean="0">
                <a:latin typeface="Times New Roman" pitchFamily="18" charset="0"/>
              </a:rPr>
              <a:t>Usual method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latin typeface="Times New Roman" pitchFamily="18" charset="0"/>
              </a:rPr>
              <a:t>Seismic source (sledge)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latin typeface="Times New Roman" pitchFamily="18" charset="0"/>
              </a:rPr>
              <a:t>Seismic shockwave recorded at 12 geophones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latin typeface="Times New Roman" pitchFamily="18" charset="0"/>
              </a:rPr>
              <a:t>Time of wave arrival </a:t>
            </a:r>
            <a:r>
              <a:rPr lang="en-US" sz="2800" smtClean="0">
                <a:latin typeface="Times New Roman" pitchFamily="18" charset="0"/>
                <a:sym typeface="Wingdings" pitchFamily="2" charset="2"/>
              </a:rPr>
              <a:t> depth to refracting surface</a:t>
            </a:r>
            <a:r>
              <a:rPr lang="en-US" sz="2800" smtClean="0">
                <a:latin typeface="Times New Roman" pitchFamily="18" charset="0"/>
              </a:rPr>
              <a:t> </a:t>
            </a:r>
          </a:p>
        </p:txBody>
      </p:sp>
      <p:sp>
        <p:nvSpPr>
          <p:cNvPr id="65541" name="AutoShape 5"/>
          <p:cNvSpPr>
            <a:spLocks noChangeAspect="1" noChangeArrowheads="1" noTextEdit="1"/>
          </p:cNvSpPr>
          <p:nvPr/>
        </p:nvSpPr>
        <p:spPr bwMode="auto">
          <a:xfrm>
            <a:off x="0" y="1111250"/>
            <a:ext cx="3979863" cy="2917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5542" name="Group 6"/>
          <p:cNvGrpSpPr>
            <a:grpSpLocks/>
          </p:cNvGrpSpPr>
          <p:nvPr/>
        </p:nvGrpSpPr>
        <p:grpSpPr bwMode="auto">
          <a:xfrm>
            <a:off x="0" y="1058863"/>
            <a:ext cx="3960813" cy="2459037"/>
            <a:chOff x="3259" y="2489"/>
            <a:chExt cx="2495" cy="1549"/>
          </a:xfrm>
        </p:grpSpPr>
        <p:sp>
          <p:nvSpPr>
            <p:cNvPr id="65544" name="Rectangle 7"/>
            <p:cNvSpPr>
              <a:spLocks noChangeArrowheads="1"/>
            </p:cNvSpPr>
            <p:nvPr/>
          </p:nvSpPr>
          <p:spPr bwMode="auto">
            <a:xfrm>
              <a:off x="3262" y="3327"/>
              <a:ext cx="2481" cy="709"/>
            </a:xfrm>
            <a:prstGeom prst="rect">
              <a:avLst/>
            </a:prstGeom>
            <a:solidFill>
              <a:srgbClr val="DFDFD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Rectangle 8"/>
            <p:cNvSpPr>
              <a:spLocks noChangeArrowheads="1"/>
            </p:cNvSpPr>
            <p:nvPr/>
          </p:nvSpPr>
          <p:spPr bwMode="auto">
            <a:xfrm>
              <a:off x="3262" y="3327"/>
              <a:ext cx="2481" cy="709"/>
            </a:xfrm>
            <a:prstGeom prst="rect">
              <a:avLst/>
            </a:prstGeom>
            <a:noFill/>
            <a:ln w="1588">
              <a:solidFill>
                <a:srgbClr val="1F1A17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Freeform 9"/>
            <p:cNvSpPr>
              <a:spLocks noEditPoints="1"/>
            </p:cNvSpPr>
            <p:nvPr/>
          </p:nvSpPr>
          <p:spPr bwMode="auto">
            <a:xfrm>
              <a:off x="3259" y="2489"/>
              <a:ext cx="2495" cy="1549"/>
            </a:xfrm>
            <a:custGeom>
              <a:avLst/>
              <a:gdLst>
                <a:gd name="T0" fmla="*/ 5 w 2495"/>
                <a:gd name="T1" fmla="*/ 1538 h 1549"/>
                <a:gd name="T2" fmla="*/ 2490 w 2495"/>
                <a:gd name="T3" fmla="*/ 1538 h 1549"/>
                <a:gd name="T4" fmla="*/ 2490 w 2495"/>
                <a:gd name="T5" fmla="*/ 1549 h 1549"/>
                <a:gd name="T6" fmla="*/ 5 w 2495"/>
                <a:gd name="T7" fmla="*/ 1549 h 1549"/>
                <a:gd name="T8" fmla="*/ 5 w 2495"/>
                <a:gd name="T9" fmla="*/ 1538 h 1549"/>
                <a:gd name="T10" fmla="*/ 2495 w 2495"/>
                <a:gd name="T11" fmla="*/ 1543 h 1549"/>
                <a:gd name="T12" fmla="*/ 2495 w 2495"/>
                <a:gd name="T13" fmla="*/ 1549 h 1549"/>
                <a:gd name="T14" fmla="*/ 2490 w 2495"/>
                <a:gd name="T15" fmla="*/ 1549 h 1549"/>
                <a:gd name="T16" fmla="*/ 2490 w 2495"/>
                <a:gd name="T17" fmla="*/ 1543 h 1549"/>
                <a:gd name="T18" fmla="*/ 2495 w 2495"/>
                <a:gd name="T19" fmla="*/ 1543 h 1549"/>
                <a:gd name="T20" fmla="*/ 2484 w 2495"/>
                <a:gd name="T21" fmla="*/ 1543 h 1549"/>
                <a:gd name="T22" fmla="*/ 2484 w 2495"/>
                <a:gd name="T23" fmla="*/ 5 h 1549"/>
                <a:gd name="T24" fmla="*/ 2495 w 2495"/>
                <a:gd name="T25" fmla="*/ 5 h 1549"/>
                <a:gd name="T26" fmla="*/ 2495 w 2495"/>
                <a:gd name="T27" fmla="*/ 1543 h 1549"/>
                <a:gd name="T28" fmla="*/ 2484 w 2495"/>
                <a:gd name="T29" fmla="*/ 1543 h 1549"/>
                <a:gd name="T30" fmla="*/ 2490 w 2495"/>
                <a:gd name="T31" fmla="*/ 0 h 1549"/>
                <a:gd name="T32" fmla="*/ 2495 w 2495"/>
                <a:gd name="T33" fmla="*/ 0 h 1549"/>
                <a:gd name="T34" fmla="*/ 2495 w 2495"/>
                <a:gd name="T35" fmla="*/ 5 h 1549"/>
                <a:gd name="T36" fmla="*/ 2490 w 2495"/>
                <a:gd name="T37" fmla="*/ 5 h 1549"/>
                <a:gd name="T38" fmla="*/ 2490 w 2495"/>
                <a:gd name="T39" fmla="*/ 0 h 1549"/>
                <a:gd name="T40" fmla="*/ 2490 w 2495"/>
                <a:gd name="T41" fmla="*/ 10 h 1549"/>
                <a:gd name="T42" fmla="*/ 5 w 2495"/>
                <a:gd name="T43" fmla="*/ 10 h 1549"/>
                <a:gd name="T44" fmla="*/ 5 w 2495"/>
                <a:gd name="T45" fmla="*/ 0 h 1549"/>
                <a:gd name="T46" fmla="*/ 2490 w 2495"/>
                <a:gd name="T47" fmla="*/ 0 h 1549"/>
                <a:gd name="T48" fmla="*/ 2490 w 2495"/>
                <a:gd name="T49" fmla="*/ 10 h 1549"/>
                <a:gd name="T50" fmla="*/ 0 w 2495"/>
                <a:gd name="T51" fmla="*/ 5 h 1549"/>
                <a:gd name="T52" fmla="*/ 0 w 2495"/>
                <a:gd name="T53" fmla="*/ 0 h 1549"/>
                <a:gd name="T54" fmla="*/ 5 w 2495"/>
                <a:gd name="T55" fmla="*/ 0 h 1549"/>
                <a:gd name="T56" fmla="*/ 5 w 2495"/>
                <a:gd name="T57" fmla="*/ 5 h 1549"/>
                <a:gd name="T58" fmla="*/ 0 w 2495"/>
                <a:gd name="T59" fmla="*/ 5 h 1549"/>
                <a:gd name="T60" fmla="*/ 11 w 2495"/>
                <a:gd name="T61" fmla="*/ 5 h 1549"/>
                <a:gd name="T62" fmla="*/ 11 w 2495"/>
                <a:gd name="T63" fmla="*/ 1543 h 1549"/>
                <a:gd name="T64" fmla="*/ 0 w 2495"/>
                <a:gd name="T65" fmla="*/ 1543 h 1549"/>
                <a:gd name="T66" fmla="*/ 0 w 2495"/>
                <a:gd name="T67" fmla="*/ 5 h 1549"/>
                <a:gd name="T68" fmla="*/ 11 w 2495"/>
                <a:gd name="T69" fmla="*/ 5 h 1549"/>
                <a:gd name="T70" fmla="*/ 5 w 2495"/>
                <a:gd name="T71" fmla="*/ 1549 h 1549"/>
                <a:gd name="T72" fmla="*/ 0 w 2495"/>
                <a:gd name="T73" fmla="*/ 1549 h 1549"/>
                <a:gd name="T74" fmla="*/ 0 w 2495"/>
                <a:gd name="T75" fmla="*/ 1543 h 1549"/>
                <a:gd name="T76" fmla="*/ 5 w 2495"/>
                <a:gd name="T77" fmla="*/ 1543 h 1549"/>
                <a:gd name="T78" fmla="*/ 5 w 2495"/>
                <a:gd name="T79" fmla="*/ 1549 h 154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95"/>
                <a:gd name="T121" fmla="*/ 0 h 1549"/>
                <a:gd name="T122" fmla="*/ 2495 w 2495"/>
                <a:gd name="T123" fmla="*/ 1549 h 154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95" h="1549">
                  <a:moveTo>
                    <a:pt x="5" y="1538"/>
                  </a:moveTo>
                  <a:lnTo>
                    <a:pt x="2490" y="1538"/>
                  </a:lnTo>
                  <a:lnTo>
                    <a:pt x="2490" y="1549"/>
                  </a:lnTo>
                  <a:lnTo>
                    <a:pt x="5" y="1549"/>
                  </a:lnTo>
                  <a:lnTo>
                    <a:pt x="5" y="1538"/>
                  </a:lnTo>
                  <a:close/>
                  <a:moveTo>
                    <a:pt x="2495" y="1543"/>
                  </a:moveTo>
                  <a:lnTo>
                    <a:pt x="2495" y="1549"/>
                  </a:lnTo>
                  <a:lnTo>
                    <a:pt x="2490" y="1549"/>
                  </a:lnTo>
                  <a:lnTo>
                    <a:pt x="2490" y="1543"/>
                  </a:lnTo>
                  <a:lnTo>
                    <a:pt x="2495" y="1543"/>
                  </a:lnTo>
                  <a:close/>
                  <a:moveTo>
                    <a:pt x="2484" y="1543"/>
                  </a:moveTo>
                  <a:lnTo>
                    <a:pt x="2484" y="5"/>
                  </a:lnTo>
                  <a:lnTo>
                    <a:pt x="2495" y="5"/>
                  </a:lnTo>
                  <a:lnTo>
                    <a:pt x="2495" y="1543"/>
                  </a:lnTo>
                  <a:lnTo>
                    <a:pt x="2484" y="1543"/>
                  </a:lnTo>
                  <a:close/>
                  <a:moveTo>
                    <a:pt x="2490" y="0"/>
                  </a:moveTo>
                  <a:lnTo>
                    <a:pt x="2495" y="0"/>
                  </a:lnTo>
                  <a:lnTo>
                    <a:pt x="2495" y="5"/>
                  </a:lnTo>
                  <a:lnTo>
                    <a:pt x="2490" y="5"/>
                  </a:lnTo>
                  <a:lnTo>
                    <a:pt x="2490" y="0"/>
                  </a:lnTo>
                  <a:close/>
                  <a:moveTo>
                    <a:pt x="2490" y="10"/>
                  </a:moveTo>
                  <a:lnTo>
                    <a:pt x="5" y="10"/>
                  </a:lnTo>
                  <a:lnTo>
                    <a:pt x="5" y="0"/>
                  </a:lnTo>
                  <a:lnTo>
                    <a:pt x="2490" y="0"/>
                  </a:lnTo>
                  <a:lnTo>
                    <a:pt x="2490" y="10"/>
                  </a:lnTo>
                  <a:close/>
                  <a:moveTo>
                    <a:pt x="0" y="5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close/>
                  <a:moveTo>
                    <a:pt x="11" y="5"/>
                  </a:moveTo>
                  <a:lnTo>
                    <a:pt x="11" y="1543"/>
                  </a:lnTo>
                  <a:lnTo>
                    <a:pt x="0" y="1543"/>
                  </a:lnTo>
                  <a:lnTo>
                    <a:pt x="0" y="5"/>
                  </a:lnTo>
                  <a:lnTo>
                    <a:pt x="11" y="5"/>
                  </a:lnTo>
                  <a:close/>
                  <a:moveTo>
                    <a:pt x="5" y="1549"/>
                  </a:moveTo>
                  <a:lnTo>
                    <a:pt x="0" y="1549"/>
                  </a:lnTo>
                  <a:lnTo>
                    <a:pt x="0" y="1543"/>
                  </a:lnTo>
                  <a:lnTo>
                    <a:pt x="5" y="1543"/>
                  </a:lnTo>
                  <a:lnTo>
                    <a:pt x="5" y="154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Freeform 10"/>
            <p:cNvSpPr>
              <a:spLocks/>
            </p:cNvSpPr>
            <p:nvPr/>
          </p:nvSpPr>
          <p:spPr bwMode="auto">
            <a:xfrm>
              <a:off x="3266" y="2660"/>
              <a:ext cx="2488" cy="147"/>
            </a:xfrm>
            <a:custGeom>
              <a:avLst/>
              <a:gdLst>
                <a:gd name="T0" fmla="*/ 49 w 2488"/>
                <a:gd name="T1" fmla="*/ 99 h 147"/>
                <a:gd name="T2" fmla="*/ 103 w 2488"/>
                <a:gd name="T3" fmla="*/ 104 h 147"/>
                <a:gd name="T4" fmla="*/ 120 w 2488"/>
                <a:gd name="T5" fmla="*/ 126 h 147"/>
                <a:gd name="T6" fmla="*/ 135 w 2488"/>
                <a:gd name="T7" fmla="*/ 127 h 147"/>
                <a:gd name="T8" fmla="*/ 179 w 2488"/>
                <a:gd name="T9" fmla="*/ 138 h 147"/>
                <a:gd name="T10" fmla="*/ 271 w 2488"/>
                <a:gd name="T11" fmla="*/ 147 h 147"/>
                <a:gd name="T12" fmla="*/ 285 w 2488"/>
                <a:gd name="T13" fmla="*/ 139 h 147"/>
                <a:gd name="T14" fmla="*/ 354 w 2488"/>
                <a:gd name="T15" fmla="*/ 132 h 147"/>
                <a:gd name="T16" fmla="*/ 445 w 2488"/>
                <a:gd name="T17" fmla="*/ 130 h 147"/>
                <a:gd name="T18" fmla="*/ 492 w 2488"/>
                <a:gd name="T19" fmla="*/ 128 h 147"/>
                <a:gd name="T20" fmla="*/ 549 w 2488"/>
                <a:gd name="T21" fmla="*/ 116 h 147"/>
                <a:gd name="T22" fmla="*/ 637 w 2488"/>
                <a:gd name="T23" fmla="*/ 95 h 147"/>
                <a:gd name="T24" fmla="*/ 680 w 2488"/>
                <a:gd name="T25" fmla="*/ 88 h 147"/>
                <a:gd name="T26" fmla="*/ 697 w 2488"/>
                <a:gd name="T27" fmla="*/ 84 h 147"/>
                <a:gd name="T28" fmla="*/ 711 w 2488"/>
                <a:gd name="T29" fmla="*/ 80 h 147"/>
                <a:gd name="T30" fmla="*/ 782 w 2488"/>
                <a:gd name="T31" fmla="*/ 91 h 147"/>
                <a:gd name="T32" fmla="*/ 905 w 2488"/>
                <a:gd name="T33" fmla="*/ 124 h 147"/>
                <a:gd name="T34" fmla="*/ 985 w 2488"/>
                <a:gd name="T35" fmla="*/ 135 h 147"/>
                <a:gd name="T36" fmla="*/ 1067 w 2488"/>
                <a:gd name="T37" fmla="*/ 138 h 147"/>
                <a:gd name="T38" fmla="*/ 1097 w 2488"/>
                <a:gd name="T39" fmla="*/ 135 h 147"/>
                <a:gd name="T40" fmla="*/ 1103 w 2488"/>
                <a:gd name="T41" fmla="*/ 130 h 147"/>
                <a:gd name="T42" fmla="*/ 1165 w 2488"/>
                <a:gd name="T43" fmla="*/ 123 h 147"/>
                <a:gd name="T44" fmla="*/ 1282 w 2488"/>
                <a:gd name="T45" fmla="*/ 107 h 147"/>
                <a:gd name="T46" fmla="*/ 1455 w 2488"/>
                <a:gd name="T47" fmla="*/ 76 h 147"/>
                <a:gd name="T48" fmla="*/ 1538 w 2488"/>
                <a:gd name="T49" fmla="*/ 68 h 147"/>
                <a:gd name="T50" fmla="*/ 1657 w 2488"/>
                <a:gd name="T51" fmla="*/ 72 h 147"/>
                <a:gd name="T52" fmla="*/ 1863 w 2488"/>
                <a:gd name="T53" fmla="*/ 87 h 147"/>
                <a:gd name="T54" fmla="*/ 1964 w 2488"/>
                <a:gd name="T55" fmla="*/ 90 h 147"/>
                <a:gd name="T56" fmla="*/ 1979 w 2488"/>
                <a:gd name="T57" fmla="*/ 86 h 147"/>
                <a:gd name="T58" fmla="*/ 1997 w 2488"/>
                <a:gd name="T59" fmla="*/ 80 h 147"/>
                <a:gd name="T60" fmla="*/ 2022 w 2488"/>
                <a:gd name="T61" fmla="*/ 69 h 147"/>
                <a:gd name="T62" fmla="*/ 2045 w 2488"/>
                <a:gd name="T63" fmla="*/ 63 h 147"/>
                <a:gd name="T64" fmla="*/ 2049 w 2488"/>
                <a:gd name="T65" fmla="*/ 57 h 147"/>
                <a:gd name="T66" fmla="*/ 2076 w 2488"/>
                <a:gd name="T67" fmla="*/ 51 h 147"/>
                <a:gd name="T68" fmla="*/ 2187 w 2488"/>
                <a:gd name="T69" fmla="*/ 45 h 147"/>
                <a:gd name="T70" fmla="*/ 2276 w 2488"/>
                <a:gd name="T71" fmla="*/ 45 h 147"/>
                <a:gd name="T72" fmla="*/ 2282 w 2488"/>
                <a:gd name="T73" fmla="*/ 39 h 147"/>
                <a:gd name="T74" fmla="*/ 2308 w 2488"/>
                <a:gd name="T75" fmla="*/ 24 h 147"/>
                <a:gd name="T76" fmla="*/ 2351 w 2488"/>
                <a:gd name="T77" fmla="*/ 9 h 147"/>
                <a:gd name="T78" fmla="*/ 2368 w 2488"/>
                <a:gd name="T79" fmla="*/ 8 h 147"/>
                <a:gd name="T80" fmla="*/ 2383 w 2488"/>
                <a:gd name="T81" fmla="*/ 4 h 147"/>
                <a:gd name="T82" fmla="*/ 2434 w 2488"/>
                <a:gd name="T83" fmla="*/ 0 h 14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88"/>
                <a:gd name="T127" fmla="*/ 0 h 147"/>
                <a:gd name="T128" fmla="*/ 2488 w 2488"/>
                <a:gd name="T129" fmla="*/ 147 h 14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88" h="147">
                  <a:moveTo>
                    <a:pt x="0" y="100"/>
                  </a:moveTo>
                  <a:lnTo>
                    <a:pt x="24" y="100"/>
                  </a:lnTo>
                  <a:lnTo>
                    <a:pt x="49" y="99"/>
                  </a:lnTo>
                  <a:lnTo>
                    <a:pt x="76" y="96"/>
                  </a:lnTo>
                  <a:lnTo>
                    <a:pt x="103" y="96"/>
                  </a:lnTo>
                  <a:lnTo>
                    <a:pt x="103" y="104"/>
                  </a:lnTo>
                  <a:lnTo>
                    <a:pt x="112" y="111"/>
                  </a:lnTo>
                  <a:lnTo>
                    <a:pt x="120" y="11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7" y="126"/>
                  </a:lnTo>
                  <a:lnTo>
                    <a:pt x="135" y="127"/>
                  </a:lnTo>
                  <a:lnTo>
                    <a:pt x="150" y="132"/>
                  </a:lnTo>
                  <a:lnTo>
                    <a:pt x="168" y="136"/>
                  </a:lnTo>
                  <a:lnTo>
                    <a:pt x="179" y="138"/>
                  </a:lnTo>
                  <a:lnTo>
                    <a:pt x="187" y="142"/>
                  </a:lnTo>
                  <a:lnTo>
                    <a:pt x="195" y="147"/>
                  </a:lnTo>
                  <a:lnTo>
                    <a:pt x="271" y="147"/>
                  </a:lnTo>
                  <a:lnTo>
                    <a:pt x="272" y="143"/>
                  </a:lnTo>
                  <a:lnTo>
                    <a:pt x="278" y="140"/>
                  </a:lnTo>
                  <a:lnTo>
                    <a:pt x="285" y="139"/>
                  </a:lnTo>
                  <a:lnTo>
                    <a:pt x="295" y="136"/>
                  </a:lnTo>
                  <a:lnTo>
                    <a:pt x="322" y="134"/>
                  </a:lnTo>
                  <a:lnTo>
                    <a:pt x="354" y="132"/>
                  </a:lnTo>
                  <a:lnTo>
                    <a:pt x="386" y="131"/>
                  </a:lnTo>
                  <a:lnTo>
                    <a:pt x="418" y="130"/>
                  </a:lnTo>
                  <a:lnTo>
                    <a:pt x="445" y="130"/>
                  </a:lnTo>
                  <a:lnTo>
                    <a:pt x="462" y="130"/>
                  </a:lnTo>
                  <a:lnTo>
                    <a:pt x="478" y="130"/>
                  </a:lnTo>
                  <a:lnTo>
                    <a:pt x="492" y="128"/>
                  </a:lnTo>
                  <a:lnTo>
                    <a:pt x="506" y="126"/>
                  </a:lnTo>
                  <a:lnTo>
                    <a:pt x="521" y="123"/>
                  </a:lnTo>
                  <a:lnTo>
                    <a:pt x="549" y="116"/>
                  </a:lnTo>
                  <a:lnTo>
                    <a:pt x="578" y="108"/>
                  </a:lnTo>
                  <a:lnTo>
                    <a:pt x="608" y="102"/>
                  </a:lnTo>
                  <a:lnTo>
                    <a:pt x="637" y="95"/>
                  </a:lnTo>
                  <a:lnTo>
                    <a:pt x="651" y="92"/>
                  </a:lnTo>
                  <a:lnTo>
                    <a:pt x="666" y="90"/>
                  </a:lnTo>
                  <a:lnTo>
                    <a:pt x="680" y="88"/>
                  </a:lnTo>
                  <a:lnTo>
                    <a:pt x="694" y="88"/>
                  </a:lnTo>
                  <a:lnTo>
                    <a:pt x="696" y="86"/>
                  </a:lnTo>
                  <a:lnTo>
                    <a:pt x="697" y="84"/>
                  </a:lnTo>
                  <a:lnTo>
                    <a:pt x="699" y="83"/>
                  </a:lnTo>
                  <a:lnTo>
                    <a:pt x="702" y="82"/>
                  </a:lnTo>
                  <a:lnTo>
                    <a:pt x="711" y="80"/>
                  </a:lnTo>
                  <a:lnTo>
                    <a:pt x="721" y="82"/>
                  </a:lnTo>
                  <a:lnTo>
                    <a:pt x="749" y="86"/>
                  </a:lnTo>
                  <a:lnTo>
                    <a:pt x="782" y="91"/>
                  </a:lnTo>
                  <a:lnTo>
                    <a:pt x="845" y="107"/>
                  </a:lnTo>
                  <a:lnTo>
                    <a:pt x="878" y="118"/>
                  </a:lnTo>
                  <a:lnTo>
                    <a:pt x="905" y="124"/>
                  </a:lnTo>
                  <a:lnTo>
                    <a:pt x="930" y="130"/>
                  </a:lnTo>
                  <a:lnTo>
                    <a:pt x="957" y="132"/>
                  </a:lnTo>
                  <a:lnTo>
                    <a:pt x="985" y="135"/>
                  </a:lnTo>
                  <a:lnTo>
                    <a:pt x="1012" y="136"/>
                  </a:lnTo>
                  <a:lnTo>
                    <a:pt x="1040" y="138"/>
                  </a:lnTo>
                  <a:lnTo>
                    <a:pt x="1067" y="138"/>
                  </a:lnTo>
                  <a:lnTo>
                    <a:pt x="1095" y="138"/>
                  </a:lnTo>
                  <a:lnTo>
                    <a:pt x="1095" y="135"/>
                  </a:lnTo>
                  <a:lnTo>
                    <a:pt x="1097" y="135"/>
                  </a:lnTo>
                  <a:lnTo>
                    <a:pt x="1100" y="134"/>
                  </a:lnTo>
                  <a:lnTo>
                    <a:pt x="1102" y="134"/>
                  </a:lnTo>
                  <a:lnTo>
                    <a:pt x="1103" y="130"/>
                  </a:lnTo>
                  <a:lnTo>
                    <a:pt x="1106" y="126"/>
                  </a:lnTo>
                  <a:lnTo>
                    <a:pt x="1135" y="124"/>
                  </a:lnTo>
                  <a:lnTo>
                    <a:pt x="1165" y="123"/>
                  </a:lnTo>
                  <a:lnTo>
                    <a:pt x="1194" y="120"/>
                  </a:lnTo>
                  <a:lnTo>
                    <a:pt x="1223" y="116"/>
                  </a:lnTo>
                  <a:lnTo>
                    <a:pt x="1282" y="107"/>
                  </a:lnTo>
                  <a:lnTo>
                    <a:pt x="1341" y="96"/>
                  </a:lnTo>
                  <a:lnTo>
                    <a:pt x="1398" y="86"/>
                  </a:lnTo>
                  <a:lnTo>
                    <a:pt x="1455" y="76"/>
                  </a:lnTo>
                  <a:lnTo>
                    <a:pt x="1483" y="72"/>
                  </a:lnTo>
                  <a:lnTo>
                    <a:pt x="1511" y="69"/>
                  </a:lnTo>
                  <a:lnTo>
                    <a:pt x="1538" y="68"/>
                  </a:lnTo>
                  <a:lnTo>
                    <a:pt x="1565" y="67"/>
                  </a:lnTo>
                  <a:lnTo>
                    <a:pt x="1602" y="68"/>
                  </a:lnTo>
                  <a:lnTo>
                    <a:pt x="1657" y="72"/>
                  </a:lnTo>
                  <a:lnTo>
                    <a:pt x="1723" y="78"/>
                  </a:lnTo>
                  <a:lnTo>
                    <a:pt x="1794" y="83"/>
                  </a:lnTo>
                  <a:lnTo>
                    <a:pt x="1863" y="87"/>
                  </a:lnTo>
                  <a:lnTo>
                    <a:pt x="1922" y="90"/>
                  </a:lnTo>
                  <a:lnTo>
                    <a:pt x="1945" y="90"/>
                  </a:lnTo>
                  <a:lnTo>
                    <a:pt x="1964" y="90"/>
                  </a:lnTo>
                  <a:lnTo>
                    <a:pt x="1970" y="88"/>
                  </a:lnTo>
                  <a:lnTo>
                    <a:pt x="1975" y="87"/>
                  </a:lnTo>
                  <a:lnTo>
                    <a:pt x="1979" y="86"/>
                  </a:lnTo>
                  <a:lnTo>
                    <a:pt x="1980" y="84"/>
                  </a:lnTo>
                  <a:lnTo>
                    <a:pt x="1989" y="83"/>
                  </a:lnTo>
                  <a:lnTo>
                    <a:pt x="1997" y="80"/>
                  </a:lnTo>
                  <a:lnTo>
                    <a:pt x="2006" y="78"/>
                  </a:lnTo>
                  <a:lnTo>
                    <a:pt x="2015" y="73"/>
                  </a:lnTo>
                  <a:lnTo>
                    <a:pt x="2022" y="69"/>
                  </a:lnTo>
                  <a:lnTo>
                    <a:pt x="2031" y="65"/>
                  </a:lnTo>
                  <a:lnTo>
                    <a:pt x="2038" y="64"/>
                  </a:lnTo>
                  <a:lnTo>
                    <a:pt x="2045" y="63"/>
                  </a:lnTo>
                  <a:lnTo>
                    <a:pt x="2045" y="60"/>
                  </a:lnTo>
                  <a:lnTo>
                    <a:pt x="2047" y="59"/>
                  </a:lnTo>
                  <a:lnTo>
                    <a:pt x="2049" y="57"/>
                  </a:lnTo>
                  <a:lnTo>
                    <a:pt x="2053" y="56"/>
                  </a:lnTo>
                  <a:lnTo>
                    <a:pt x="2063" y="53"/>
                  </a:lnTo>
                  <a:lnTo>
                    <a:pt x="2076" y="51"/>
                  </a:lnTo>
                  <a:lnTo>
                    <a:pt x="2109" y="48"/>
                  </a:lnTo>
                  <a:lnTo>
                    <a:pt x="2147" y="47"/>
                  </a:lnTo>
                  <a:lnTo>
                    <a:pt x="2187" y="45"/>
                  </a:lnTo>
                  <a:lnTo>
                    <a:pt x="2225" y="45"/>
                  </a:lnTo>
                  <a:lnTo>
                    <a:pt x="2256" y="45"/>
                  </a:lnTo>
                  <a:lnTo>
                    <a:pt x="2276" y="45"/>
                  </a:lnTo>
                  <a:lnTo>
                    <a:pt x="2277" y="44"/>
                  </a:lnTo>
                  <a:lnTo>
                    <a:pt x="2279" y="41"/>
                  </a:lnTo>
                  <a:lnTo>
                    <a:pt x="2282" y="39"/>
                  </a:lnTo>
                  <a:lnTo>
                    <a:pt x="2286" y="35"/>
                  </a:lnTo>
                  <a:lnTo>
                    <a:pt x="2296" y="29"/>
                  </a:lnTo>
                  <a:lnTo>
                    <a:pt x="2308" y="24"/>
                  </a:lnTo>
                  <a:lnTo>
                    <a:pt x="2332" y="16"/>
                  </a:lnTo>
                  <a:lnTo>
                    <a:pt x="2349" y="12"/>
                  </a:lnTo>
                  <a:lnTo>
                    <a:pt x="2351" y="9"/>
                  </a:lnTo>
                  <a:lnTo>
                    <a:pt x="2356" y="9"/>
                  </a:lnTo>
                  <a:lnTo>
                    <a:pt x="2364" y="8"/>
                  </a:lnTo>
                  <a:lnTo>
                    <a:pt x="2368" y="8"/>
                  </a:lnTo>
                  <a:lnTo>
                    <a:pt x="2370" y="5"/>
                  </a:lnTo>
                  <a:lnTo>
                    <a:pt x="2377" y="4"/>
                  </a:lnTo>
                  <a:lnTo>
                    <a:pt x="2383" y="4"/>
                  </a:lnTo>
                  <a:lnTo>
                    <a:pt x="2388" y="4"/>
                  </a:lnTo>
                  <a:lnTo>
                    <a:pt x="2402" y="1"/>
                  </a:lnTo>
                  <a:lnTo>
                    <a:pt x="2434" y="0"/>
                  </a:lnTo>
                  <a:lnTo>
                    <a:pt x="2467" y="0"/>
                  </a:lnTo>
                  <a:lnTo>
                    <a:pt x="2488" y="0"/>
                  </a:lnTo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11"/>
            <p:cNvSpPr>
              <a:spLocks noChangeArrowheads="1"/>
            </p:cNvSpPr>
            <p:nvPr/>
          </p:nvSpPr>
          <p:spPr bwMode="auto">
            <a:xfrm>
              <a:off x="3601" y="2756"/>
              <a:ext cx="168" cy="38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9" name="Rectangle 12"/>
            <p:cNvSpPr>
              <a:spLocks noChangeArrowheads="1"/>
            </p:cNvSpPr>
            <p:nvPr/>
          </p:nvSpPr>
          <p:spPr bwMode="auto">
            <a:xfrm>
              <a:off x="3601" y="2756"/>
              <a:ext cx="168" cy="38"/>
            </a:xfrm>
            <a:prstGeom prst="rect">
              <a:avLst/>
            </a:prstGeom>
            <a:noFill/>
            <a:ln w="1588">
              <a:solidFill>
                <a:srgbClr val="1F1A17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0" name="Freeform 13"/>
            <p:cNvSpPr>
              <a:spLocks/>
            </p:cNvSpPr>
            <p:nvPr/>
          </p:nvSpPr>
          <p:spPr bwMode="auto">
            <a:xfrm>
              <a:off x="3444" y="2507"/>
              <a:ext cx="249" cy="180"/>
            </a:xfrm>
            <a:custGeom>
              <a:avLst/>
              <a:gdLst>
                <a:gd name="T0" fmla="*/ 13 w 249"/>
                <a:gd name="T1" fmla="*/ 0 h 180"/>
                <a:gd name="T2" fmla="*/ 249 w 249"/>
                <a:gd name="T3" fmla="*/ 158 h 180"/>
                <a:gd name="T4" fmla="*/ 236 w 249"/>
                <a:gd name="T5" fmla="*/ 180 h 180"/>
                <a:gd name="T6" fmla="*/ 0 w 249"/>
                <a:gd name="T7" fmla="*/ 22 h 180"/>
                <a:gd name="T8" fmla="*/ 13 w 249"/>
                <a:gd name="T9" fmla="*/ 0 h 1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"/>
                <a:gd name="T16" fmla="*/ 0 h 180"/>
                <a:gd name="T17" fmla="*/ 249 w 249"/>
                <a:gd name="T18" fmla="*/ 180 h 1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" h="180">
                  <a:moveTo>
                    <a:pt x="13" y="0"/>
                  </a:moveTo>
                  <a:lnTo>
                    <a:pt x="249" y="158"/>
                  </a:lnTo>
                  <a:lnTo>
                    <a:pt x="236" y="180"/>
                  </a:lnTo>
                  <a:lnTo>
                    <a:pt x="0" y="22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1" name="Freeform 14"/>
            <p:cNvSpPr>
              <a:spLocks/>
            </p:cNvSpPr>
            <p:nvPr/>
          </p:nvSpPr>
          <p:spPr bwMode="auto">
            <a:xfrm>
              <a:off x="3656" y="2634"/>
              <a:ext cx="106" cy="125"/>
            </a:xfrm>
            <a:custGeom>
              <a:avLst/>
              <a:gdLst>
                <a:gd name="T0" fmla="*/ 56 w 106"/>
                <a:gd name="T1" fmla="*/ 0 h 125"/>
                <a:gd name="T2" fmla="*/ 106 w 106"/>
                <a:gd name="T3" fmla="*/ 34 h 125"/>
                <a:gd name="T4" fmla="*/ 51 w 106"/>
                <a:gd name="T5" fmla="*/ 125 h 125"/>
                <a:gd name="T6" fmla="*/ 0 w 106"/>
                <a:gd name="T7" fmla="*/ 91 h 125"/>
                <a:gd name="T8" fmla="*/ 56 w 106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25"/>
                <a:gd name="T17" fmla="*/ 106 w 106"/>
                <a:gd name="T18" fmla="*/ 125 h 1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25">
                  <a:moveTo>
                    <a:pt x="56" y="0"/>
                  </a:moveTo>
                  <a:lnTo>
                    <a:pt x="106" y="34"/>
                  </a:lnTo>
                  <a:lnTo>
                    <a:pt x="51" y="125"/>
                  </a:lnTo>
                  <a:lnTo>
                    <a:pt x="0" y="91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Freeform 15"/>
            <p:cNvSpPr>
              <a:spLocks/>
            </p:cNvSpPr>
            <p:nvPr/>
          </p:nvSpPr>
          <p:spPr bwMode="auto">
            <a:xfrm>
              <a:off x="4380" y="2723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Freeform 16"/>
            <p:cNvSpPr>
              <a:spLocks/>
            </p:cNvSpPr>
            <p:nvPr/>
          </p:nvSpPr>
          <p:spPr bwMode="auto">
            <a:xfrm>
              <a:off x="4380" y="2723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Freeform 17"/>
            <p:cNvSpPr>
              <a:spLocks/>
            </p:cNvSpPr>
            <p:nvPr/>
          </p:nvSpPr>
          <p:spPr bwMode="auto">
            <a:xfrm>
              <a:off x="4580" y="2685"/>
              <a:ext cx="97" cy="67"/>
            </a:xfrm>
            <a:custGeom>
              <a:avLst/>
              <a:gdLst>
                <a:gd name="T0" fmla="*/ 97 w 97"/>
                <a:gd name="T1" fmla="*/ 0 h 67"/>
                <a:gd name="T2" fmla="*/ 0 w 97"/>
                <a:gd name="T3" fmla="*/ 0 h 67"/>
                <a:gd name="T4" fmla="*/ 47 w 97"/>
                <a:gd name="T5" fmla="*/ 67 h 67"/>
                <a:gd name="T6" fmla="*/ 97 w 9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67"/>
                <a:gd name="T14" fmla="*/ 97 w 97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67">
                  <a:moveTo>
                    <a:pt x="97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Freeform 18"/>
            <p:cNvSpPr>
              <a:spLocks/>
            </p:cNvSpPr>
            <p:nvPr/>
          </p:nvSpPr>
          <p:spPr bwMode="auto">
            <a:xfrm>
              <a:off x="4580" y="2685"/>
              <a:ext cx="97" cy="67"/>
            </a:xfrm>
            <a:custGeom>
              <a:avLst/>
              <a:gdLst>
                <a:gd name="T0" fmla="*/ 97 w 97"/>
                <a:gd name="T1" fmla="*/ 0 h 67"/>
                <a:gd name="T2" fmla="*/ 0 w 97"/>
                <a:gd name="T3" fmla="*/ 0 h 67"/>
                <a:gd name="T4" fmla="*/ 47 w 97"/>
                <a:gd name="T5" fmla="*/ 67 h 67"/>
                <a:gd name="T6" fmla="*/ 97 w 9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67"/>
                <a:gd name="T14" fmla="*/ 97 w 97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67">
                  <a:moveTo>
                    <a:pt x="97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7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Freeform 19"/>
            <p:cNvSpPr>
              <a:spLocks/>
            </p:cNvSpPr>
            <p:nvPr/>
          </p:nvSpPr>
          <p:spPr bwMode="auto">
            <a:xfrm>
              <a:off x="4782" y="2669"/>
              <a:ext cx="99" cy="67"/>
            </a:xfrm>
            <a:custGeom>
              <a:avLst/>
              <a:gdLst>
                <a:gd name="T0" fmla="*/ 99 w 99"/>
                <a:gd name="T1" fmla="*/ 0 h 67"/>
                <a:gd name="T2" fmla="*/ 0 w 99"/>
                <a:gd name="T3" fmla="*/ 0 h 67"/>
                <a:gd name="T4" fmla="*/ 48 w 99"/>
                <a:gd name="T5" fmla="*/ 67 h 67"/>
                <a:gd name="T6" fmla="*/ 99 w 99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67"/>
                <a:gd name="T14" fmla="*/ 99 w 9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67">
                  <a:moveTo>
                    <a:pt x="99" y="0"/>
                  </a:moveTo>
                  <a:lnTo>
                    <a:pt x="0" y="0"/>
                  </a:lnTo>
                  <a:lnTo>
                    <a:pt x="48" y="6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7" name="Freeform 20"/>
            <p:cNvSpPr>
              <a:spLocks/>
            </p:cNvSpPr>
            <p:nvPr/>
          </p:nvSpPr>
          <p:spPr bwMode="auto">
            <a:xfrm>
              <a:off x="4782" y="2669"/>
              <a:ext cx="99" cy="67"/>
            </a:xfrm>
            <a:custGeom>
              <a:avLst/>
              <a:gdLst>
                <a:gd name="T0" fmla="*/ 99 w 99"/>
                <a:gd name="T1" fmla="*/ 0 h 67"/>
                <a:gd name="T2" fmla="*/ 0 w 99"/>
                <a:gd name="T3" fmla="*/ 0 h 67"/>
                <a:gd name="T4" fmla="*/ 48 w 99"/>
                <a:gd name="T5" fmla="*/ 67 h 67"/>
                <a:gd name="T6" fmla="*/ 99 w 99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67"/>
                <a:gd name="T14" fmla="*/ 99 w 9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67">
                  <a:moveTo>
                    <a:pt x="99" y="0"/>
                  </a:moveTo>
                  <a:lnTo>
                    <a:pt x="0" y="0"/>
                  </a:lnTo>
                  <a:lnTo>
                    <a:pt x="48" y="67"/>
                  </a:lnTo>
                  <a:lnTo>
                    <a:pt x="99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8" name="Freeform 21"/>
            <p:cNvSpPr>
              <a:spLocks/>
            </p:cNvSpPr>
            <p:nvPr/>
          </p:nvSpPr>
          <p:spPr bwMode="auto">
            <a:xfrm>
              <a:off x="4983" y="2677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9" name="Freeform 22"/>
            <p:cNvSpPr>
              <a:spLocks/>
            </p:cNvSpPr>
            <p:nvPr/>
          </p:nvSpPr>
          <p:spPr bwMode="auto">
            <a:xfrm>
              <a:off x="4983" y="2677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Freeform 23"/>
            <p:cNvSpPr>
              <a:spLocks/>
            </p:cNvSpPr>
            <p:nvPr/>
          </p:nvSpPr>
          <p:spPr bwMode="auto">
            <a:xfrm>
              <a:off x="5194" y="2681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Freeform 24"/>
            <p:cNvSpPr>
              <a:spLocks/>
            </p:cNvSpPr>
            <p:nvPr/>
          </p:nvSpPr>
          <p:spPr bwMode="auto">
            <a:xfrm>
              <a:off x="5194" y="2681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Freeform 25"/>
            <p:cNvSpPr>
              <a:spLocks/>
            </p:cNvSpPr>
            <p:nvPr/>
          </p:nvSpPr>
          <p:spPr bwMode="auto">
            <a:xfrm>
              <a:off x="5394" y="2636"/>
              <a:ext cx="97" cy="67"/>
            </a:xfrm>
            <a:custGeom>
              <a:avLst/>
              <a:gdLst>
                <a:gd name="T0" fmla="*/ 97 w 97"/>
                <a:gd name="T1" fmla="*/ 0 h 67"/>
                <a:gd name="T2" fmla="*/ 0 w 97"/>
                <a:gd name="T3" fmla="*/ 0 h 67"/>
                <a:gd name="T4" fmla="*/ 46 w 97"/>
                <a:gd name="T5" fmla="*/ 67 h 67"/>
                <a:gd name="T6" fmla="*/ 97 w 9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67"/>
                <a:gd name="T14" fmla="*/ 97 w 97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67">
                  <a:moveTo>
                    <a:pt x="97" y="0"/>
                  </a:moveTo>
                  <a:lnTo>
                    <a:pt x="0" y="0"/>
                  </a:lnTo>
                  <a:lnTo>
                    <a:pt x="46" y="6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Freeform 26"/>
            <p:cNvSpPr>
              <a:spLocks/>
            </p:cNvSpPr>
            <p:nvPr/>
          </p:nvSpPr>
          <p:spPr bwMode="auto">
            <a:xfrm>
              <a:off x="5394" y="2636"/>
              <a:ext cx="97" cy="67"/>
            </a:xfrm>
            <a:custGeom>
              <a:avLst/>
              <a:gdLst>
                <a:gd name="T0" fmla="*/ 97 w 97"/>
                <a:gd name="T1" fmla="*/ 0 h 67"/>
                <a:gd name="T2" fmla="*/ 0 w 97"/>
                <a:gd name="T3" fmla="*/ 0 h 67"/>
                <a:gd name="T4" fmla="*/ 46 w 97"/>
                <a:gd name="T5" fmla="*/ 67 h 67"/>
                <a:gd name="T6" fmla="*/ 97 w 9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67"/>
                <a:gd name="T14" fmla="*/ 97 w 97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67">
                  <a:moveTo>
                    <a:pt x="97" y="0"/>
                  </a:moveTo>
                  <a:lnTo>
                    <a:pt x="0" y="0"/>
                  </a:lnTo>
                  <a:lnTo>
                    <a:pt x="46" y="67"/>
                  </a:lnTo>
                  <a:lnTo>
                    <a:pt x="97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Freeform 27"/>
            <p:cNvSpPr>
              <a:spLocks/>
            </p:cNvSpPr>
            <p:nvPr/>
          </p:nvSpPr>
          <p:spPr bwMode="auto">
            <a:xfrm>
              <a:off x="5597" y="2602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5" name="Freeform 28"/>
            <p:cNvSpPr>
              <a:spLocks/>
            </p:cNvSpPr>
            <p:nvPr/>
          </p:nvSpPr>
          <p:spPr bwMode="auto">
            <a:xfrm>
              <a:off x="5597" y="2602"/>
              <a:ext cx="98" cy="67"/>
            </a:xfrm>
            <a:custGeom>
              <a:avLst/>
              <a:gdLst>
                <a:gd name="T0" fmla="*/ 98 w 98"/>
                <a:gd name="T1" fmla="*/ 0 h 67"/>
                <a:gd name="T2" fmla="*/ 0 w 98"/>
                <a:gd name="T3" fmla="*/ 0 h 67"/>
                <a:gd name="T4" fmla="*/ 47 w 98"/>
                <a:gd name="T5" fmla="*/ 67 h 67"/>
                <a:gd name="T6" fmla="*/ 98 w 9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67"/>
                <a:gd name="T14" fmla="*/ 98 w 9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67">
                  <a:moveTo>
                    <a:pt x="98" y="0"/>
                  </a:moveTo>
                  <a:lnTo>
                    <a:pt x="0" y="0"/>
                  </a:lnTo>
                  <a:lnTo>
                    <a:pt x="47" y="67"/>
                  </a:lnTo>
                  <a:lnTo>
                    <a:pt x="98" y="0"/>
                  </a:lnTo>
                  <a:close/>
                </a:path>
              </a:pathLst>
            </a:custGeom>
            <a:noFill/>
            <a:ln w="1588">
              <a:solidFill>
                <a:srgbClr val="1F1A1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6" name="Freeform 29"/>
            <p:cNvSpPr>
              <a:spLocks/>
            </p:cNvSpPr>
            <p:nvPr/>
          </p:nvSpPr>
          <p:spPr bwMode="auto">
            <a:xfrm>
              <a:off x="3680" y="2792"/>
              <a:ext cx="166" cy="542"/>
            </a:xfrm>
            <a:custGeom>
              <a:avLst/>
              <a:gdLst>
                <a:gd name="T0" fmla="*/ 157 w 166"/>
                <a:gd name="T1" fmla="*/ 542 h 542"/>
                <a:gd name="T2" fmla="*/ 166 w 166"/>
                <a:gd name="T3" fmla="*/ 537 h 542"/>
                <a:gd name="T4" fmla="*/ 10 w 166"/>
                <a:gd name="T5" fmla="*/ 0 h 542"/>
                <a:gd name="T6" fmla="*/ 0 w 166"/>
                <a:gd name="T7" fmla="*/ 3 h 542"/>
                <a:gd name="T8" fmla="*/ 155 w 166"/>
                <a:gd name="T9" fmla="*/ 539 h 542"/>
                <a:gd name="T10" fmla="*/ 157 w 166"/>
                <a:gd name="T11" fmla="*/ 542 h 5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6"/>
                <a:gd name="T19" fmla="*/ 0 h 542"/>
                <a:gd name="T20" fmla="*/ 166 w 166"/>
                <a:gd name="T21" fmla="*/ 542 h 5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6" h="542">
                  <a:moveTo>
                    <a:pt x="157" y="542"/>
                  </a:moveTo>
                  <a:lnTo>
                    <a:pt x="166" y="537"/>
                  </a:lnTo>
                  <a:lnTo>
                    <a:pt x="10" y="0"/>
                  </a:lnTo>
                  <a:lnTo>
                    <a:pt x="0" y="3"/>
                  </a:lnTo>
                  <a:lnTo>
                    <a:pt x="155" y="539"/>
                  </a:lnTo>
                  <a:lnTo>
                    <a:pt x="157" y="542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7" name="Freeform 30"/>
            <p:cNvSpPr>
              <a:spLocks/>
            </p:cNvSpPr>
            <p:nvPr/>
          </p:nvSpPr>
          <p:spPr bwMode="auto">
            <a:xfrm>
              <a:off x="3837" y="3326"/>
              <a:ext cx="627" cy="594"/>
            </a:xfrm>
            <a:custGeom>
              <a:avLst/>
              <a:gdLst>
                <a:gd name="T0" fmla="*/ 627 w 627"/>
                <a:gd name="T1" fmla="*/ 586 h 594"/>
                <a:gd name="T2" fmla="*/ 7 w 627"/>
                <a:gd name="T3" fmla="*/ 0 h 594"/>
                <a:gd name="T4" fmla="*/ 0 w 627"/>
                <a:gd name="T5" fmla="*/ 8 h 594"/>
                <a:gd name="T6" fmla="*/ 620 w 627"/>
                <a:gd name="T7" fmla="*/ 594 h 594"/>
                <a:gd name="T8" fmla="*/ 627 w 627"/>
                <a:gd name="T9" fmla="*/ 586 h 5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7"/>
                <a:gd name="T16" fmla="*/ 0 h 594"/>
                <a:gd name="T17" fmla="*/ 627 w 627"/>
                <a:gd name="T18" fmla="*/ 594 h 5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7" h="594">
                  <a:moveTo>
                    <a:pt x="627" y="586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620" y="594"/>
                  </a:lnTo>
                  <a:lnTo>
                    <a:pt x="627" y="586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8" name="Freeform 31"/>
            <p:cNvSpPr>
              <a:spLocks/>
            </p:cNvSpPr>
            <p:nvPr/>
          </p:nvSpPr>
          <p:spPr bwMode="auto">
            <a:xfrm>
              <a:off x="4440" y="3891"/>
              <a:ext cx="84" cy="85"/>
            </a:xfrm>
            <a:custGeom>
              <a:avLst/>
              <a:gdLst>
                <a:gd name="T0" fmla="*/ 84 w 84"/>
                <a:gd name="T1" fmla="*/ 85 h 85"/>
                <a:gd name="T2" fmla="*/ 43 w 84"/>
                <a:gd name="T3" fmla="*/ 0 h 85"/>
                <a:gd name="T4" fmla="*/ 43 w 84"/>
                <a:gd name="T5" fmla="*/ 0 h 85"/>
                <a:gd name="T6" fmla="*/ 42 w 84"/>
                <a:gd name="T7" fmla="*/ 2 h 85"/>
                <a:gd name="T8" fmla="*/ 42 w 84"/>
                <a:gd name="T9" fmla="*/ 5 h 85"/>
                <a:gd name="T10" fmla="*/ 40 w 84"/>
                <a:gd name="T11" fmla="*/ 8 h 85"/>
                <a:gd name="T12" fmla="*/ 40 w 84"/>
                <a:gd name="T13" fmla="*/ 9 h 85"/>
                <a:gd name="T14" fmla="*/ 39 w 84"/>
                <a:gd name="T15" fmla="*/ 12 h 85"/>
                <a:gd name="T16" fmla="*/ 39 w 84"/>
                <a:gd name="T17" fmla="*/ 13 h 85"/>
                <a:gd name="T18" fmla="*/ 38 w 84"/>
                <a:gd name="T19" fmla="*/ 16 h 85"/>
                <a:gd name="T20" fmla="*/ 37 w 84"/>
                <a:gd name="T21" fmla="*/ 17 h 85"/>
                <a:gd name="T22" fmla="*/ 35 w 84"/>
                <a:gd name="T23" fmla="*/ 20 h 85"/>
                <a:gd name="T24" fmla="*/ 35 w 84"/>
                <a:gd name="T25" fmla="*/ 21 h 85"/>
                <a:gd name="T26" fmla="*/ 34 w 84"/>
                <a:gd name="T27" fmla="*/ 22 h 85"/>
                <a:gd name="T28" fmla="*/ 33 w 84"/>
                <a:gd name="T29" fmla="*/ 25 h 85"/>
                <a:gd name="T30" fmla="*/ 31 w 84"/>
                <a:gd name="T31" fmla="*/ 26 h 85"/>
                <a:gd name="T32" fmla="*/ 30 w 84"/>
                <a:gd name="T33" fmla="*/ 28 h 85"/>
                <a:gd name="T34" fmla="*/ 29 w 84"/>
                <a:gd name="T35" fmla="*/ 30 h 85"/>
                <a:gd name="T36" fmla="*/ 28 w 84"/>
                <a:gd name="T37" fmla="*/ 32 h 85"/>
                <a:gd name="T38" fmla="*/ 26 w 84"/>
                <a:gd name="T39" fmla="*/ 33 h 85"/>
                <a:gd name="T40" fmla="*/ 25 w 84"/>
                <a:gd name="T41" fmla="*/ 34 h 85"/>
                <a:gd name="T42" fmla="*/ 24 w 84"/>
                <a:gd name="T43" fmla="*/ 36 h 85"/>
                <a:gd name="T44" fmla="*/ 23 w 84"/>
                <a:gd name="T45" fmla="*/ 37 h 85"/>
                <a:gd name="T46" fmla="*/ 20 w 84"/>
                <a:gd name="T47" fmla="*/ 38 h 85"/>
                <a:gd name="T48" fmla="*/ 19 w 84"/>
                <a:gd name="T49" fmla="*/ 40 h 85"/>
                <a:gd name="T50" fmla="*/ 17 w 84"/>
                <a:gd name="T51" fmla="*/ 41 h 85"/>
                <a:gd name="T52" fmla="*/ 15 w 84"/>
                <a:gd name="T53" fmla="*/ 42 h 85"/>
                <a:gd name="T54" fmla="*/ 14 w 84"/>
                <a:gd name="T55" fmla="*/ 44 h 85"/>
                <a:gd name="T56" fmla="*/ 12 w 84"/>
                <a:gd name="T57" fmla="*/ 44 h 85"/>
                <a:gd name="T58" fmla="*/ 10 w 84"/>
                <a:gd name="T59" fmla="*/ 45 h 85"/>
                <a:gd name="T60" fmla="*/ 9 w 84"/>
                <a:gd name="T61" fmla="*/ 46 h 85"/>
                <a:gd name="T62" fmla="*/ 6 w 84"/>
                <a:gd name="T63" fmla="*/ 48 h 85"/>
                <a:gd name="T64" fmla="*/ 3 w 84"/>
                <a:gd name="T65" fmla="*/ 48 h 85"/>
                <a:gd name="T66" fmla="*/ 2 w 84"/>
                <a:gd name="T67" fmla="*/ 49 h 85"/>
                <a:gd name="T68" fmla="*/ 0 w 84"/>
                <a:gd name="T69" fmla="*/ 50 h 85"/>
                <a:gd name="T70" fmla="*/ 84 w 84"/>
                <a:gd name="T71" fmla="*/ 85 h 85"/>
                <a:gd name="T72" fmla="*/ 84 w 84"/>
                <a:gd name="T73" fmla="*/ 85 h 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4"/>
                <a:gd name="T112" fmla="*/ 0 h 85"/>
                <a:gd name="T113" fmla="*/ 84 w 84"/>
                <a:gd name="T114" fmla="*/ 85 h 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4" h="85">
                  <a:moveTo>
                    <a:pt x="84" y="85"/>
                  </a:moveTo>
                  <a:lnTo>
                    <a:pt x="43" y="0"/>
                  </a:lnTo>
                  <a:lnTo>
                    <a:pt x="42" y="2"/>
                  </a:lnTo>
                  <a:lnTo>
                    <a:pt x="42" y="5"/>
                  </a:lnTo>
                  <a:lnTo>
                    <a:pt x="40" y="8"/>
                  </a:lnTo>
                  <a:lnTo>
                    <a:pt x="40" y="9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8" y="16"/>
                  </a:lnTo>
                  <a:lnTo>
                    <a:pt x="37" y="17"/>
                  </a:lnTo>
                  <a:lnTo>
                    <a:pt x="35" y="20"/>
                  </a:lnTo>
                  <a:lnTo>
                    <a:pt x="35" y="21"/>
                  </a:lnTo>
                  <a:lnTo>
                    <a:pt x="34" y="22"/>
                  </a:lnTo>
                  <a:lnTo>
                    <a:pt x="33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29" y="30"/>
                  </a:lnTo>
                  <a:lnTo>
                    <a:pt x="28" y="32"/>
                  </a:lnTo>
                  <a:lnTo>
                    <a:pt x="26" y="33"/>
                  </a:lnTo>
                  <a:lnTo>
                    <a:pt x="25" y="34"/>
                  </a:lnTo>
                  <a:lnTo>
                    <a:pt x="24" y="36"/>
                  </a:lnTo>
                  <a:lnTo>
                    <a:pt x="23" y="37"/>
                  </a:lnTo>
                  <a:lnTo>
                    <a:pt x="20" y="38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5" y="42"/>
                  </a:lnTo>
                  <a:lnTo>
                    <a:pt x="14" y="44"/>
                  </a:lnTo>
                  <a:lnTo>
                    <a:pt x="12" y="44"/>
                  </a:lnTo>
                  <a:lnTo>
                    <a:pt x="10" y="45"/>
                  </a:lnTo>
                  <a:lnTo>
                    <a:pt x="9" y="46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84" y="85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9" name="Freeform 32"/>
            <p:cNvSpPr>
              <a:spLocks/>
            </p:cNvSpPr>
            <p:nvPr/>
          </p:nvSpPr>
          <p:spPr bwMode="auto">
            <a:xfrm>
              <a:off x="3684" y="2791"/>
              <a:ext cx="241" cy="460"/>
            </a:xfrm>
            <a:custGeom>
              <a:avLst/>
              <a:gdLst>
                <a:gd name="T0" fmla="*/ 241 w 241"/>
                <a:gd name="T1" fmla="*/ 455 h 460"/>
                <a:gd name="T2" fmla="*/ 10 w 241"/>
                <a:gd name="T3" fmla="*/ 0 h 460"/>
                <a:gd name="T4" fmla="*/ 0 w 241"/>
                <a:gd name="T5" fmla="*/ 5 h 460"/>
                <a:gd name="T6" fmla="*/ 232 w 241"/>
                <a:gd name="T7" fmla="*/ 460 h 460"/>
                <a:gd name="T8" fmla="*/ 241 w 241"/>
                <a:gd name="T9" fmla="*/ 455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"/>
                <a:gd name="T16" fmla="*/ 0 h 460"/>
                <a:gd name="T17" fmla="*/ 241 w 241"/>
                <a:gd name="T18" fmla="*/ 460 h 4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" h="460">
                  <a:moveTo>
                    <a:pt x="241" y="455"/>
                  </a:moveTo>
                  <a:lnTo>
                    <a:pt x="10" y="0"/>
                  </a:lnTo>
                  <a:lnTo>
                    <a:pt x="0" y="5"/>
                  </a:lnTo>
                  <a:lnTo>
                    <a:pt x="232" y="460"/>
                  </a:lnTo>
                  <a:lnTo>
                    <a:pt x="241" y="455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0" name="Freeform 33"/>
            <p:cNvSpPr>
              <a:spLocks/>
            </p:cNvSpPr>
            <p:nvPr/>
          </p:nvSpPr>
          <p:spPr bwMode="auto">
            <a:xfrm>
              <a:off x="3893" y="3232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56 w 69"/>
                <a:gd name="T3" fmla="*/ 0 h 94"/>
                <a:gd name="T4" fmla="*/ 56 w 69"/>
                <a:gd name="T5" fmla="*/ 0 h 94"/>
                <a:gd name="T6" fmla="*/ 55 w 69"/>
                <a:gd name="T7" fmla="*/ 2 h 94"/>
                <a:gd name="T8" fmla="*/ 53 w 69"/>
                <a:gd name="T9" fmla="*/ 4 h 94"/>
                <a:gd name="T10" fmla="*/ 52 w 69"/>
                <a:gd name="T11" fmla="*/ 6 h 94"/>
                <a:gd name="T12" fmla="*/ 51 w 69"/>
                <a:gd name="T13" fmla="*/ 7 h 94"/>
                <a:gd name="T14" fmla="*/ 50 w 69"/>
                <a:gd name="T15" fmla="*/ 10 h 94"/>
                <a:gd name="T16" fmla="*/ 48 w 69"/>
                <a:gd name="T17" fmla="*/ 11 h 94"/>
                <a:gd name="T18" fmla="*/ 47 w 69"/>
                <a:gd name="T19" fmla="*/ 12 h 94"/>
                <a:gd name="T20" fmla="*/ 46 w 69"/>
                <a:gd name="T21" fmla="*/ 14 h 94"/>
                <a:gd name="T22" fmla="*/ 43 w 69"/>
                <a:gd name="T23" fmla="*/ 15 h 94"/>
                <a:gd name="T24" fmla="*/ 42 w 69"/>
                <a:gd name="T25" fmla="*/ 17 h 94"/>
                <a:gd name="T26" fmla="*/ 41 w 69"/>
                <a:gd name="T27" fmla="*/ 18 h 94"/>
                <a:gd name="T28" fmla="*/ 39 w 69"/>
                <a:gd name="T29" fmla="*/ 19 h 94"/>
                <a:gd name="T30" fmla="*/ 37 w 69"/>
                <a:gd name="T31" fmla="*/ 21 h 94"/>
                <a:gd name="T32" fmla="*/ 36 w 69"/>
                <a:gd name="T33" fmla="*/ 22 h 94"/>
                <a:gd name="T34" fmla="*/ 34 w 69"/>
                <a:gd name="T35" fmla="*/ 23 h 94"/>
                <a:gd name="T36" fmla="*/ 32 w 69"/>
                <a:gd name="T37" fmla="*/ 25 h 94"/>
                <a:gd name="T38" fmla="*/ 30 w 69"/>
                <a:gd name="T39" fmla="*/ 25 h 94"/>
                <a:gd name="T40" fmla="*/ 29 w 69"/>
                <a:gd name="T41" fmla="*/ 26 h 94"/>
                <a:gd name="T42" fmla="*/ 27 w 69"/>
                <a:gd name="T43" fmla="*/ 27 h 94"/>
                <a:gd name="T44" fmla="*/ 25 w 69"/>
                <a:gd name="T45" fmla="*/ 27 h 94"/>
                <a:gd name="T46" fmla="*/ 23 w 69"/>
                <a:gd name="T47" fmla="*/ 29 h 94"/>
                <a:gd name="T48" fmla="*/ 21 w 69"/>
                <a:gd name="T49" fmla="*/ 29 h 94"/>
                <a:gd name="T50" fmla="*/ 19 w 69"/>
                <a:gd name="T51" fmla="*/ 30 h 94"/>
                <a:gd name="T52" fmla="*/ 18 w 69"/>
                <a:gd name="T53" fmla="*/ 30 h 94"/>
                <a:gd name="T54" fmla="*/ 15 w 69"/>
                <a:gd name="T55" fmla="*/ 30 h 94"/>
                <a:gd name="T56" fmla="*/ 13 w 69"/>
                <a:gd name="T57" fmla="*/ 31 h 94"/>
                <a:gd name="T58" fmla="*/ 11 w 69"/>
                <a:gd name="T59" fmla="*/ 31 h 94"/>
                <a:gd name="T60" fmla="*/ 9 w 69"/>
                <a:gd name="T61" fmla="*/ 31 h 94"/>
                <a:gd name="T62" fmla="*/ 6 w 69"/>
                <a:gd name="T63" fmla="*/ 31 h 94"/>
                <a:gd name="T64" fmla="*/ 5 w 69"/>
                <a:gd name="T65" fmla="*/ 31 h 94"/>
                <a:gd name="T66" fmla="*/ 2 w 69"/>
                <a:gd name="T67" fmla="*/ 31 h 94"/>
                <a:gd name="T68" fmla="*/ 0 w 69"/>
                <a:gd name="T69" fmla="*/ 31 h 94"/>
                <a:gd name="T70" fmla="*/ 69 w 69"/>
                <a:gd name="T71" fmla="*/ 94 h 94"/>
                <a:gd name="T72" fmla="*/ 67 w 69"/>
                <a:gd name="T73" fmla="*/ 94 h 94"/>
                <a:gd name="T74" fmla="*/ 69 w 69"/>
                <a:gd name="T75" fmla="*/ 94 h 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9"/>
                <a:gd name="T115" fmla="*/ 0 h 94"/>
                <a:gd name="T116" fmla="*/ 69 w 69"/>
                <a:gd name="T117" fmla="*/ 94 h 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9" h="94">
                  <a:moveTo>
                    <a:pt x="69" y="94"/>
                  </a:moveTo>
                  <a:lnTo>
                    <a:pt x="56" y="0"/>
                  </a:lnTo>
                  <a:lnTo>
                    <a:pt x="55" y="2"/>
                  </a:lnTo>
                  <a:lnTo>
                    <a:pt x="53" y="4"/>
                  </a:lnTo>
                  <a:lnTo>
                    <a:pt x="52" y="6"/>
                  </a:lnTo>
                  <a:lnTo>
                    <a:pt x="51" y="7"/>
                  </a:lnTo>
                  <a:lnTo>
                    <a:pt x="50" y="10"/>
                  </a:lnTo>
                  <a:lnTo>
                    <a:pt x="48" y="11"/>
                  </a:lnTo>
                  <a:lnTo>
                    <a:pt x="47" y="12"/>
                  </a:lnTo>
                  <a:lnTo>
                    <a:pt x="46" y="14"/>
                  </a:lnTo>
                  <a:lnTo>
                    <a:pt x="43" y="15"/>
                  </a:lnTo>
                  <a:lnTo>
                    <a:pt x="42" y="17"/>
                  </a:lnTo>
                  <a:lnTo>
                    <a:pt x="41" y="18"/>
                  </a:lnTo>
                  <a:lnTo>
                    <a:pt x="39" y="19"/>
                  </a:lnTo>
                  <a:lnTo>
                    <a:pt x="37" y="21"/>
                  </a:lnTo>
                  <a:lnTo>
                    <a:pt x="36" y="22"/>
                  </a:lnTo>
                  <a:lnTo>
                    <a:pt x="34" y="23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29" y="26"/>
                  </a:lnTo>
                  <a:lnTo>
                    <a:pt x="27" y="27"/>
                  </a:lnTo>
                  <a:lnTo>
                    <a:pt x="25" y="27"/>
                  </a:lnTo>
                  <a:lnTo>
                    <a:pt x="23" y="29"/>
                  </a:lnTo>
                  <a:lnTo>
                    <a:pt x="21" y="29"/>
                  </a:lnTo>
                  <a:lnTo>
                    <a:pt x="19" y="30"/>
                  </a:lnTo>
                  <a:lnTo>
                    <a:pt x="18" y="30"/>
                  </a:lnTo>
                  <a:lnTo>
                    <a:pt x="15" y="30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69" y="94"/>
                  </a:lnTo>
                  <a:lnTo>
                    <a:pt x="67" y="94"/>
                  </a:lnTo>
                  <a:lnTo>
                    <a:pt x="69" y="9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1" name="Freeform 34"/>
            <p:cNvSpPr>
              <a:spLocks/>
            </p:cNvSpPr>
            <p:nvPr/>
          </p:nvSpPr>
          <p:spPr bwMode="auto">
            <a:xfrm>
              <a:off x="4176" y="2867"/>
              <a:ext cx="223" cy="462"/>
            </a:xfrm>
            <a:custGeom>
              <a:avLst/>
              <a:gdLst>
                <a:gd name="T0" fmla="*/ 214 w 223"/>
                <a:gd name="T1" fmla="*/ 0 h 462"/>
                <a:gd name="T2" fmla="*/ 0 w 223"/>
                <a:gd name="T3" fmla="*/ 456 h 462"/>
                <a:gd name="T4" fmla="*/ 9 w 223"/>
                <a:gd name="T5" fmla="*/ 462 h 462"/>
                <a:gd name="T6" fmla="*/ 223 w 223"/>
                <a:gd name="T7" fmla="*/ 6 h 462"/>
                <a:gd name="T8" fmla="*/ 214 w 223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462"/>
                <a:gd name="T17" fmla="*/ 223 w 223"/>
                <a:gd name="T18" fmla="*/ 462 h 4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462">
                  <a:moveTo>
                    <a:pt x="214" y="0"/>
                  </a:moveTo>
                  <a:lnTo>
                    <a:pt x="0" y="456"/>
                  </a:lnTo>
                  <a:lnTo>
                    <a:pt x="9" y="462"/>
                  </a:lnTo>
                  <a:lnTo>
                    <a:pt x="223" y="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Freeform 35"/>
            <p:cNvSpPr>
              <a:spLocks/>
            </p:cNvSpPr>
            <p:nvPr/>
          </p:nvSpPr>
          <p:spPr bwMode="auto">
            <a:xfrm>
              <a:off x="4366" y="2790"/>
              <a:ext cx="66" cy="95"/>
            </a:xfrm>
            <a:custGeom>
              <a:avLst/>
              <a:gdLst>
                <a:gd name="T0" fmla="*/ 66 w 66"/>
                <a:gd name="T1" fmla="*/ 0 h 95"/>
                <a:gd name="T2" fmla="*/ 0 w 66"/>
                <a:gd name="T3" fmla="*/ 65 h 95"/>
                <a:gd name="T4" fmla="*/ 0 w 66"/>
                <a:gd name="T5" fmla="*/ 65 h 95"/>
                <a:gd name="T6" fmla="*/ 2 w 66"/>
                <a:gd name="T7" fmla="*/ 64 h 95"/>
                <a:gd name="T8" fmla="*/ 3 w 66"/>
                <a:gd name="T9" fmla="*/ 64 h 95"/>
                <a:gd name="T10" fmla="*/ 6 w 66"/>
                <a:gd name="T11" fmla="*/ 64 h 95"/>
                <a:gd name="T12" fmla="*/ 9 w 66"/>
                <a:gd name="T13" fmla="*/ 64 h 95"/>
                <a:gd name="T14" fmla="*/ 11 w 66"/>
                <a:gd name="T15" fmla="*/ 65 h 95"/>
                <a:gd name="T16" fmla="*/ 12 w 66"/>
                <a:gd name="T17" fmla="*/ 65 h 95"/>
                <a:gd name="T18" fmla="*/ 15 w 66"/>
                <a:gd name="T19" fmla="*/ 65 h 95"/>
                <a:gd name="T20" fmla="*/ 16 w 66"/>
                <a:gd name="T21" fmla="*/ 65 h 95"/>
                <a:gd name="T22" fmla="*/ 19 w 66"/>
                <a:gd name="T23" fmla="*/ 67 h 95"/>
                <a:gd name="T24" fmla="*/ 21 w 66"/>
                <a:gd name="T25" fmla="*/ 67 h 95"/>
                <a:gd name="T26" fmla="*/ 23 w 66"/>
                <a:gd name="T27" fmla="*/ 67 h 95"/>
                <a:gd name="T28" fmla="*/ 25 w 66"/>
                <a:gd name="T29" fmla="*/ 68 h 95"/>
                <a:gd name="T30" fmla="*/ 26 w 66"/>
                <a:gd name="T31" fmla="*/ 68 h 95"/>
                <a:gd name="T32" fmla="*/ 29 w 66"/>
                <a:gd name="T33" fmla="*/ 69 h 95"/>
                <a:gd name="T34" fmla="*/ 30 w 66"/>
                <a:gd name="T35" fmla="*/ 69 h 95"/>
                <a:gd name="T36" fmla="*/ 32 w 66"/>
                <a:gd name="T37" fmla="*/ 71 h 95"/>
                <a:gd name="T38" fmla="*/ 34 w 66"/>
                <a:gd name="T39" fmla="*/ 72 h 95"/>
                <a:gd name="T40" fmla="*/ 35 w 66"/>
                <a:gd name="T41" fmla="*/ 73 h 95"/>
                <a:gd name="T42" fmla="*/ 38 w 66"/>
                <a:gd name="T43" fmla="*/ 73 h 95"/>
                <a:gd name="T44" fmla="*/ 39 w 66"/>
                <a:gd name="T45" fmla="*/ 75 h 95"/>
                <a:gd name="T46" fmla="*/ 40 w 66"/>
                <a:gd name="T47" fmla="*/ 76 h 95"/>
                <a:gd name="T48" fmla="*/ 42 w 66"/>
                <a:gd name="T49" fmla="*/ 77 h 95"/>
                <a:gd name="T50" fmla="*/ 44 w 66"/>
                <a:gd name="T51" fmla="*/ 79 h 95"/>
                <a:gd name="T52" fmla="*/ 46 w 66"/>
                <a:gd name="T53" fmla="*/ 80 h 95"/>
                <a:gd name="T54" fmla="*/ 47 w 66"/>
                <a:gd name="T55" fmla="*/ 81 h 95"/>
                <a:gd name="T56" fmla="*/ 48 w 66"/>
                <a:gd name="T57" fmla="*/ 84 h 95"/>
                <a:gd name="T58" fmla="*/ 49 w 66"/>
                <a:gd name="T59" fmla="*/ 85 h 95"/>
                <a:gd name="T60" fmla="*/ 51 w 66"/>
                <a:gd name="T61" fmla="*/ 87 h 95"/>
                <a:gd name="T62" fmla="*/ 53 w 66"/>
                <a:gd name="T63" fmla="*/ 88 h 95"/>
                <a:gd name="T64" fmla="*/ 54 w 66"/>
                <a:gd name="T65" fmla="*/ 91 h 95"/>
                <a:gd name="T66" fmla="*/ 56 w 66"/>
                <a:gd name="T67" fmla="*/ 92 h 95"/>
                <a:gd name="T68" fmla="*/ 57 w 66"/>
                <a:gd name="T69" fmla="*/ 95 h 95"/>
                <a:gd name="T70" fmla="*/ 66 w 66"/>
                <a:gd name="T71" fmla="*/ 0 h 95"/>
                <a:gd name="T72" fmla="*/ 66 w 66"/>
                <a:gd name="T73" fmla="*/ 0 h 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95"/>
                <a:gd name="T113" fmla="*/ 66 w 66"/>
                <a:gd name="T114" fmla="*/ 95 h 9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95">
                  <a:moveTo>
                    <a:pt x="66" y="0"/>
                  </a:moveTo>
                  <a:lnTo>
                    <a:pt x="0" y="65"/>
                  </a:lnTo>
                  <a:lnTo>
                    <a:pt x="2" y="64"/>
                  </a:lnTo>
                  <a:lnTo>
                    <a:pt x="3" y="64"/>
                  </a:lnTo>
                  <a:lnTo>
                    <a:pt x="6" y="64"/>
                  </a:lnTo>
                  <a:lnTo>
                    <a:pt x="9" y="64"/>
                  </a:lnTo>
                  <a:lnTo>
                    <a:pt x="11" y="65"/>
                  </a:lnTo>
                  <a:lnTo>
                    <a:pt x="12" y="65"/>
                  </a:lnTo>
                  <a:lnTo>
                    <a:pt x="15" y="65"/>
                  </a:lnTo>
                  <a:lnTo>
                    <a:pt x="16" y="65"/>
                  </a:lnTo>
                  <a:lnTo>
                    <a:pt x="19" y="67"/>
                  </a:lnTo>
                  <a:lnTo>
                    <a:pt x="21" y="67"/>
                  </a:lnTo>
                  <a:lnTo>
                    <a:pt x="23" y="67"/>
                  </a:lnTo>
                  <a:lnTo>
                    <a:pt x="25" y="68"/>
                  </a:lnTo>
                  <a:lnTo>
                    <a:pt x="26" y="68"/>
                  </a:lnTo>
                  <a:lnTo>
                    <a:pt x="29" y="69"/>
                  </a:lnTo>
                  <a:lnTo>
                    <a:pt x="30" y="69"/>
                  </a:lnTo>
                  <a:lnTo>
                    <a:pt x="32" y="71"/>
                  </a:lnTo>
                  <a:lnTo>
                    <a:pt x="34" y="72"/>
                  </a:lnTo>
                  <a:lnTo>
                    <a:pt x="35" y="73"/>
                  </a:lnTo>
                  <a:lnTo>
                    <a:pt x="38" y="73"/>
                  </a:lnTo>
                  <a:lnTo>
                    <a:pt x="39" y="75"/>
                  </a:lnTo>
                  <a:lnTo>
                    <a:pt x="40" y="76"/>
                  </a:lnTo>
                  <a:lnTo>
                    <a:pt x="42" y="77"/>
                  </a:lnTo>
                  <a:lnTo>
                    <a:pt x="44" y="79"/>
                  </a:lnTo>
                  <a:lnTo>
                    <a:pt x="46" y="80"/>
                  </a:lnTo>
                  <a:lnTo>
                    <a:pt x="47" y="81"/>
                  </a:lnTo>
                  <a:lnTo>
                    <a:pt x="48" y="84"/>
                  </a:lnTo>
                  <a:lnTo>
                    <a:pt x="49" y="85"/>
                  </a:lnTo>
                  <a:lnTo>
                    <a:pt x="51" y="87"/>
                  </a:lnTo>
                  <a:lnTo>
                    <a:pt x="53" y="88"/>
                  </a:lnTo>
                  <a:lnTo>
                    <a:pt x="54" y="91"/>
                  </a:lnTo>
                  <a:lnTo>
                    <a:pt x="56" y="92"/>
                  </a:lnTo>
                  <a:lnTo>
                    <a:pt x="57" y="9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Freeform 36"/>
            <p:cNvSpPr>
              <a:spLocks/>
            </p:cNvSpPr>
            <p:nvPr/>
          </p:nvSpPr>
          <p:spPr bwMode="auto">
            <a:xfrm>
              <a:off x="4352" y="2842"/>
              <a:ext cx="234" cy="487"/>
            </a:xfrm>
            <a:custGeom>
              <a:avLst/>
              <a:gdLst>
                <a:gd name="T0" fmla="*/ 225 w 234"/>
                <a:gd name="T1" fmla="*/ 0 h 487"/>
                <a:gd name="T2" fmla="*/ 0 w 234"/>
                <a:gd name="T3" fmla="*/ 481 h 487"/>
                <a:gd name="T4" fmla="*/ 9 w 234"/>
                <a:gd name="T5" fmla="*/ 487 h 487"/>
                <a:gd name="T6" fmla="*/ 234 w 234"/>
                <a:gd name="T7" fmla="*/ 5 h 487"/>
                <a:gd name="T8" fmla="*/ 225 w 234"/>
                <a:gd name="T9" fmla="*/ 0 h 4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4"/>
                <a:gd name="T16" fmla="*/ 0 h 487"/>
                <a:gd name="T17" fmla="*/ 234 w 234"/>
                <a:gd name="T18" fmla="*/ 487 h 4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4" h="487">
                  <a:moveTo>
                    <a:pt x="225" y="0"/>
                  </a:moveTo>
                  <a:lnTo>
                    <a:pt x="0" y="481"/>
                  </a:lnTo>
                  <a:lnTo>
                    <a:pt x="9" y="487"/>
                  </a:lnTo>
                  <a:lnTo>
                    <a:pt x="234" y="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Freeform 37"/>
            <p:cNvSpPr>
              <a:spLocks/>
            </p:cNvSpPr>
            <p:nvPr/>
          </p:nvSpPr>
          <p:spPr bwMode="auto">
            <a:xfrm>
              <a:off x="4553" y="2764"/>
              <a:ext cx="66" cy="95"/>
            </a:xfrm>
            <a:custGeom>
              <a:avLst/>
              <a:gdLst>
                <a:gd name="T0" fmla="*/ 66 w 66"/>
                <a:gd name="T1" fmla="*/ 0 h 95"/>
                <a:gd name="T2" fmla="*/ 0 w 66"/>
                <a:gd name="T3" fmla="*/ 66 h 95"/>
                <a:gd name="T4" fmla="*/ 0 w 66"/>
                <a:gd name="T5" fmla="*/ 66 h 95"/>
                <a:gd name="T6" fmla="*/ 3 w 66"/>
                <a:gd name="T7" fmla="*/ 66 h 95"/>
                <a:gd name="T8" fmla="*/ 5 w 66"/>
                <a:gd name="T9" fmla="*/ 66 h 95"/>
                <a:gd name="T10" fmla="*/ 6 w 66"/>
                <a:gd name="T11" fmla="*/ 66 h 95"/>
                <a:gd name="T12" fmla="*/ 9 w 66"/>
                <a:gd name="T13" fmla="*/ 66 h 95"/>
                <a:gd name="T14" fmla="*/ 11 w 66"/>
                <a:gd name="T15" fmla="*/ 66 h 95"/>
                <a:gd name="T16" fmla="*/ 13 w 66"/>
                <a:gd name="T17" fmla="*/ 66 h 95"/>
                <a:gd name="T18" fmla="*/ 15 w 66"/>
                <a:gd name="T19" fmla="*/ 66 h 95"/>
                <a:gd name="T20" fmla="*/ 18 w 66"/>
                <a:gd name="T21" fmla="*/ 67 h 95"/>
                <a:gd name="T22" fmla="*/ 19 w 66"/>
                <a:gd name="T23" fmla="*/ 67 h 95"/>
                <a:gd name="T24" fmla="*/ 22 w 66"/>
                <a:gd name="T25" fmla="*/ 67 h 95"/>
                <a:gd name="T26" fmla="*/ 23 w 66"/>
                <a:gd name="T27" fmla="*/ 68 h 95"/>
                <a:gd name="T28" fmla="*/ 26 w 66"/>
                <a:gd name="T29" fmla="*/ 68 h 95"/>
                <a:gd name="T30" fmla="*/ 27 w 66"/>
                <a:gd name="T31" fmla="*/ 70 h 95"/>
                <a:gd name="T32" fmla="*/ 29 w 66"/>
                <a:gd name="T33" fmla="*/ 70 h 95"/>
                <a:gd name="T34" fmla="*/ 31 w 66"/>
                <a:gd name="T35" fmla="*/ 71 h 95"/>
                <a:gd name="T36" fmla="*/ 33 w 66"/>
                <a:gd name="T37" fmla="*/ 72 h 95"/>
                <a:gd name="T38" fmla="*/ 34 w 66"/>
                <a:gd name="T39" fmla="*/ 72 h 95"/>
                <a:gd name="T40" fmla="*/ 36 w 66"/>
                <a:gd name="T41" fmla="*/ 74 h 95"/>
                <a:gd name="T42" fmla="*/ 38 w 66"/>
                <a:gd name="T43" fmla="*/ 75 h 95"/>
                <a:gd name="T44" fmla="*/ 40 w 66"/>
                <a:gd name="T45" fmla="*/ 77 h 95"/>
                <a:gd name="T46" fmla="*/ 41 w 66"/>
                <a:gd name="T47" fmla="*/ 78 h 95"/>
                <a:gd name="T48" fmla="*/ 43 w 66"/>
                <a:gd name="T49" fmla="*/ 79 h 95"/>
                <a:gd name="T50" fmla="*/ 45 w 66"/>
                <a:gd name="T51" fmla="*/ 81 h 95"/>
                <a:gd name="T52" fmla="*/ 46 w 66"/>
                <a:gd name="T53" fmla="*/ 82 h 95"/>
                <a:gd name="T54" fmla="*/ 47 w 66"/>
                <a:gd name="T55" fmla="*/ 83 h 95"/>
                <a:gd name="T56" fmla="*/ 48 w 66"/>
                <a:gd name="T57" fmla="*/ 85 h 95"/>
                <a:gd name="T58" fmla="*/ 50 w 66"/>
                <a:gd name="T59" fmla="*/ 86 h 95"/>
                <a:gd name="T60" fmla="*/ 52 w 66"/>
                <a:gd name="T61" fmla="*/ 87 h 95"/>
                <a:gd name="T62" fmla="*/ 54 w 66"/>
                <a:gd name="T63" fmla="*/ 90 h 95"/>
                <a:gd name="T64" fmla="*/ 55 w 66"/>
                <a:gd name="T65" fmla="*/ 91 h 95"/>
                <a:gd name="T66" fmla="*/ 56 w 66"/>
                <a:gd name="T67" fmla="*/ 93 h 95"/>
                <a:gd name="T68" fmla="*/ 57 w 66"/>
                <a:gd name="T69" fmla="*/ 95 h 95"/>
                <a:gd name="T70" fmla="*/ 66 w 66"/>
                <a:gd name="T71" fmla="*/ 0 h 95"/>
                <a:gd name="T72" fmla="*/ 66 w 66"/>
                <a:gd name="T73" fmla="*/ 0 h 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95"/>
                <a:gd name="T113" fmla="*/ 66 w 66"/>
                <a:gd name="T114" fmla="*/ 95 h 9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95">
                  <a:moveTo>
                    <a:pt x="66" y="0"/>
                  </a:moveTo>
                  <a:lnTo>
                    <a:pt x="0" y="66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6"/>
                  </a:lnTo>
                  <a:lnTo>
                    <a:pt x="11" y="66"/>
                  </a:lnTo>
                  <a:lnTo>
                    <a:pt x="13" y="66"/>
                  </a:lnTo>
                  <a:lnTo>
                    <a:pt x="15" y="66"/>
                  </a:lnTo>
                  <a:lnTo>
                    <a:pt x="18" y="67"/>
                  </a:lnTo>
                  <a:lnTo>
                    <a:pt x="19" y="67"/>
                  </a:lnTo>
                  <a:lnTo>
                    <a:pt x="22" y="67"/>
                  </a:lnTo>
                  <a:lnTo>
                    <a:pt x="23" y="68"/>
                  </a:lnTo>
                  <a:lnTo>
                    <a:pt x="26" y="68"/>
                  </a:lnTo>
                  <a:lnTo>
                    <a:pt x="27" y="70"/>
                  </a:lnTo>
                  <a:lnTo>
                    <a:pt x="29" y="70"/>
                  </a:lnTo>
                  <a:lnTo>
                    <a:pt x="31" y="71"/>
                  </a:lnTo>
                  <a:lnTo>
                    <a:pt x="33" y="72"/>
                  </a:lnTo>
                  <a:lnTo>
                    <a:pt x="34" y="72"/>
                  </a:lnTo>
                  <a:lnTo>
                    <a:pt x="36" y="74"/>
                  </a:lnTo>
                  <a:lnTo>
                    <a:pt x="38" y="75"/>
                  </a:lnTo>
                  <a:lnTo>
                    <a:pt x="40" y="77"/>
                  </a:lnTo>
                  <a:lnTo>
                    <a:pt x="41" y="78"/>
                  </a:lnTo>
                  <a:lnTo>
                    <a:pt x="43" y="79"/>
                  </a:lnTo>
                  <a:lnTo>
                    <a:pt x="45" y="81"/>
                  </a:lnTo>
                  <a:lnTo>
                    <a:pt x="46" y="82"/>
                  </a:lnTo>
                  <a:lnTo>
                    <a:pt x="47" y="83"/>
                  </a:lnTo>
                  <a:lnTo>
                    <a:pt x="48" y="85"/>
                  </a:lnTo>
                  <a:lnTo>
                    <a:pt x="50" y="86"/>
                  </a:lnTo>
                  <a:lnTo>
                    <a:pt x="52" y="87"/>
                  </a:lnTo>
                  <a:lnTo>
                    <a:pt x="54" y="90"/>
                  </a:lnTo>
                  <a:lnTo>
                    <a:pt x="55" y="91"/>
                  </a:lnTo>
                  <a:lnTo>
                    <a:pt x="56" y="93"/>
                  </a:lnTo>
                  <a:lnTo>
                    <a:pt x="57" y="9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5" name="Freeform 38"/>
            <p:cNvSpPr>
              <a:spLocks/>
            </p:cNvSpPr>
            <p:nvPr/>
          </p:nvSpPr>
          <p:spPr bwMode="auto">
            <a:xfrm>
              <a:off x="4550" y="2818"/>
              <a:ext cx="248" cy="511"/>
            </a:xfrm>
            <a:custGeom>
              <a:avLst/>
              <a:gdLst>
                <a:gd name="T0" fmla="*/ 239 w 248"/>
                <a:gd name="T1" fmla="*/ 0 h 511"/>
                <a:gd name="T2" fmla="*/ 0 w 248"/>
                <a:gd name="T3" fmla="*/ 507 h 511"/>
                <a:gd name="T4" fmla="*/ 11 w 248"/>
                <a:gd name="T5" fmla="*/ 511 h 511"/>
                <a:gd name="T6" fmla="*/ 248 w 248"/>
                <a:gd name="T7" fmla="*/ 4 h 511"/>
                <a:gd name="T8" fmla="*/ 239 w 248"/>
                <a:gd name="T9" fmla="*/ 0 h 5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511"/>
                <a:gd name="T17" fmla="*/ 248 w 248"/>
                <a:gd name="T18" fmla="*/ 511 h 5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511">
                  <a:moveTo>
                    <a:pt x="239" y="0"/>
                  </a:moveTo>
                  <a:lnTo>
                    <a:pt x="0" y="507"/>
                  </a:lnTo>
                  <a:lnTo>
                    <a:pt x="11" y="511"/>
                  </a:lnTo>
                  <a:lnTo>
                    <a:pt x="248" y="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6" name="Freeform 39"/>
            <p:cNvSpPr>
              <a:spLocks/>
            </p:cNvSpPr>
            <p:nvPr/>
          </p:nvSpPr>
          <p:spPr bwMode="auto">
            <a:xfrm>
              <a:off x="4765" y="2740"/>
              <a:ext cx="66" cy="94"/>
            </a:xfrm>
            <a:custGeom>
              <a:avLst/>
              <a:gdLst>
                <a:gd name="T0" fmla="*/ 66 w 66"/>
                <a:gd name="T1" fmla="*/ 0 h 94"/>
                <a:gd name="T2" fmla="*/ 0 w 66"/>
                <a:gd name="T3" fmla="*/ 64 h 94"/>
                <a:gd name="T4" fmla="*/ 0 w 66"/>
                <a:gd name="T5" fmla="*/ 64 h 94"/>
                <a:gd name="T6" fmla="*/ 2 w 66"/>
                <a:gd name="T7" fmla="*/ 64 h 94"/>
                <a:gd name="T8" fmla="*/ 3 w 66"/>
                <a:gd name="T9" fmla="*/ 64 h 94"/>
                <a:gd name="T10" fmla="*/ 6 w 66"/>
                <a:gd name="T11" fmla="*/ 64 h 94"/>
                <a:gd name="T12" fmla="*/ 9 w 66"/>
                <a:gd name="T13" fmla="*/ 64 h 94"/>
                <a:gd name="T14" fmla="*/ 11 w 66"/>
                <a:gd name="T15" fmla="*/ 64 h 94"/>
                <a:gd name="T16" fmla="*/ 12 w 66"/>
                <a:gd name="T17" fmla="*/ 64 h 94"/>
                <a:gd name="T18" fmla="*/ 15 w 66"/>
                <a:gd name="T19" fmla="*/ 66 h 94"/>
                <a:gd name="T20" fmla="*/ 17 w 66"/>
                <a:gd name="T21" fmla="*/ 66 h 94"/>
                <a:gd name="T22" fmla="*/ 19 w 66"/>
                <a:gd name="T23" fmla="*/ 66 h 94"/>
                <a:gd name="T24" fmla="*/ 21 w 66"/>
                <a:gd name="T25" fmla="*/ 67 h 94"/>
                <a:gd name="T26" fmla="*/ 23 w 66"/>
                <a:gd name="T27" fmla="*/ 67 h 94"/>
                <a:gd name="T28" fmla="*/ 25 w 66"/>
                <a:gd name="T29" fmla="*/ 68 h 94"/>
                <a:gd name="T30" fmla="*/ 26 w 66"/>
                <a:gd name="T31" fmla="*/ 68 h 94"/>
                <a:gd name="T32" fmla="*/ 29 w 66"/>
                <a:gd name="T33" fmla="*/ 70 h 94"/>
                <a:gd name="T34" fmla="*/ 30 w 66"/>
                <a:gd name="T35" fmla="*/ 70 h 94"/>
                <a:gd name="T36" fmla="*/ 31 w 66"/>
                <a:gd name="T37" fmla="*/ 71 h 94"/>
                <a:gd name="T38" fmla="*/ 34 w 66"/>
                <a:gd name="T39" fmla="*/ 72 h 94"/>
                <a:gd name="T40" fmla="*/ 35 w 66"/>
                <a:gd name="T41" fmla="*/ 72 h 94"/>
                <a:gd name="T42" fmla="*/ 38 w 66"/>
                <a:gd name="T43" fmla="*/ 74 h 94"/>
                <a:gd name="T44" fmla="*/ 39 w 66"/>
                <a:gd name="T45" fmla="*/ 75 h 94"/>
                <a:gd name="T46" fmla="*/ 40 w 66"/>
                <a:gd name="T47" fmla="*/ 76 h 94"/>
                <a:gd name="T48" fmla="*/ 42 w 66"/>
                <a:gd name="T49" fmla="*/ 78 h 94"/>
                <a:gd name="T50" fmla="*/ 44 w 66"/>
                <a:gd name="T51" fmla="*/ 79 h 94"/>
                <a:gd name="T52" fmla="*/ 45 w 66"/>
                <a:gd name="T53" fmla="*/ 80 h 94"/>
                <a:gd name="T54" fmla="*/ 47 w 66"/>
                <a:gd name="T55" fmla="*/ 82 h 94"/>
                <a:gd name="T56" fmla="*/ 48 w 66"/>
                <a:gd name="T57" fmla="*/ 83 h 94"/>
                <a:gd name="T58" fmla="*/ 49 w 66"/>
                <a:gd name="T59" fmla="*/ 84 h 94"/>
                <a:gd name="T60" fmla="*/ 52 w 66"/>
                <a:gd name="T61" fmla="*/ 87 h 94"/>
                <a:gd name="T62" fmla="*/ 53 w 66"/>
                <a:gd name="T63" fmla="*/ 88 h 94"/>
                <a:gd name="T64" fmla="*/ 54 w 66"/>
                <a:gd name="T65" fmla="*/ 90 h 94"/>
                <a:gd name="T66" fmla="*/ 56 w 66"/>
                <a:gd name="T67" fmla="*/ 92 h 94"/>
                <a:gd name="T68" fmla="*/ 57 w 66"/>
                <a:gd name="T69" fmla="*/ 94 h 94"/>
                <a:gd name="T70" fmla="*/ 66 w 66"/>
                <a:gd name="T71" fmla="*/ 0 h 94"/>
                <a:gd name="T72" fmla="*/ 66 w 66"/>
                <a:gd name="T73" fmla="*/ 0 h 9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94"/>
                <a:gd name="T113" fmla="*/ 66 w 66"/>
                <a:gd name="T114" fmla="*/ 94 h 9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94">
                  <a:moveTo>
                    <a:pt x="66" y="0"/>
                  </a:moveTo>
                  <a:lnTo>
                    <a:pt x="0" y="64"/>
                  </a:lnTo>
                  <a:lnTo>
                    <a:pt x="2" y="64"/>
                  </a:lnTo>
                  <a:lnTo>
                    <a:pt x="3" y="64"/>
                  </a:lnTo>
                  <a:lnTo>
                    <a:pt x="6" y="64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2" y="64"/>
                  </a:lnTo>
                  <a:lnTo>
                    <a:pt x="15" y="66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21" y="67"/>
                  </a:lnTo>
                  <a:lnTo>
                    <a:pt x="23" y="67"/>
                  </a:lnTo>
                  <a:lnTo>
                    <a:pt x="25" y="68"/>
                  </a:lnTo>
                  <a:lnTo>
                    <a:pt x="26" y="68"/>
                  </a:lnTo>
                  <a:lnTo>
                    <a:pt x="29" y="70"/>
                  </a:lnTo>
                  <a:lnTo>
                    <a:pt x="30" y="70"/>
                  </a:lnTo>
                  <a:lnTo>
                    <a:pt x="31" y="71"/>
                  </a:lnTo>
                  <a:lnTo>
                    <a:pt x="34" y="72"/>
                  </a:lnTo>
                  <a:lnTo>
                    <a:pt x="35" y="72"/>
                  </a:lnTo>
                  <a:lnTo>
                    <a:pt x="38" y="74"/>
                  </a:lnTo>
                  <a:lnTo>
                    <a:pt x="39" y="75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4" y="79"/>
                  </a:lnTo>
                  <a:lnTo>
                    <a:pt x="45" y="80"/>
                  </a:lnTo>
                  <a:lnTo>
                    <a:pt x="47" y="82"/>
                  </a:lnTo>
                  <a:lnTo>
                    <a:pt x="48" y="83"/>
                  </a:lnTo>
                  <a:lnTo>
                    <a:pt x="49" y="84"/>
                  </a:lnTo>
                  <a:lnTo>
                    <a:pt x="52" y="87"/>
                  </a:lnTo>
                  <a:lnTo>
                    <a:pt x="53" y="88"/>
                  </a:lnTo>
                  <a:lnTo>
                    <a:pt x="54" y="90"/>
                  </a:lnTo>
                  <a:lnTo>
                    <a:pt x="56" y="92"/>
                  </a:lnTo>
                  <a:lnTo>
                    <a:pt x="57" y="9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7" name="Freeform 40"/>
            <p:cNvSpPr>
              <a:spLocks/>
            </p:cNvSpPr>
            <p:nvPr/>
          </p:nvSpPr>
          <p:spPr bwMode="auto">
            <a:xfrm>
              <a:off x="4751" y="2818"/>
              <a:ext cx="247" cy="511"/>
            </a:xfrm>
            <a:custGeom>
              <a:avLst/>
              <a:gdLst>
                <a:gd name="T0" fmla="*/ 238 w 247"/>
                <a:gd name="T1" fmla="*/ 0 h 511"/>
                <a:gd name="T2" fmla="*/ 0 w 247"/>
                <a:gd name="T3" fmla="*/ 507 h 511"/>
                <a:gd name="T4" fmla="*/ 8 w 247"/>
                <a:gd name="T5" fmla="*/ 511 h 511"/>
                <a:gd name="T6" fmla="*/ 247 w 247"/>
                <a:gd name="T7" fmla="*/ 4 h 511"/>
                <a:gd name="T8" fmla="*/ 238 w 247"/>
                <a:gd name="T9" fmla="*/ 0 h 5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511"/>
                <a:gd name="T17" fmla="*/ 247 w 247"/>
                <a:gd name="T18" fmla="*/ 511 h 5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511">
                  <a:moveTo>
                    <a:pt x="238" y="0"/>
                  </a:moveTo>
                  <a:lnTo>
                    <a:pt x="0" y="507"/>
                  </a:lnTo>
                  <a:lnTo>
                    <a:pt x="8" y="511"/>
                  </a:lnTo>
                  <a:lnTo>
                    <a:pt x="247" y="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8" name="Freeform 41"/>
            <p:cNvSpPr>
              <a:spLocks/>
            </p:cNvSpPr>
            <p:nvPr/>
          </p:nvSpPr>
          <p:spPr bwMode="auto">
            <a:xfrm>
              <a:off x="4965" y="2740"/>
              <a:ext cx="66" cy="94"/>
            </a:xfrm>
            <a:custGeom>
              <a:avLst/>
              <a:gdLst>
                <a:gd name="T0" fmla="*/ 65 w 66"/>
                <a:gd name="T1" fmla="*/ 0 h 94"/>
                <a:gd name="T2" fmla="*/ 0 w 66"/>
                <a:gd name="T3" fmla="*/ 64 h 94"/>
                <a:gd name="T4" fmla="*/ 0 w 66"/>
                <a:gd name="T5" fmla="*/ 64 h 94"/>
                <a:gd name="T6" fmla="*/ 1 w 66"/>
                <a:gd name="T7" fmla="*/ 64 h 94"/>
                <a:gd name="T8" fmla="*/ 4 w 66"/>
                <a:gd name="T9" fmla="*/ 64 h 94"/>
                <a:gd name="T10" fmla="*/ 6 w 66"/>
                <a:gd name="T11" fmla="*/ 64 h 94"/>
                <a:gd name="T12" fmla="*/ 7 w 66"/>
                <a:gd name="T13" fmla="*/ 64 h 94"/>
                <a:gd name="T14" fmla="*/ 10 w 66"/>
                <a:gd name="T15" fmla="*/ 66 h 94"/>
                <a:gd name="T16" fmla="*/ 12 w 66"/>
                <a:gd name="T17" fmla="*/ 66 h 94"/>
                <a:gd name="T18" fmla="*/ 14 w 66"/>
                <a:gd name="T19" fmla="*/ 66 h 94"/>
                <a:gd name="T20" fmla="*/ 16 w 66"/>
                <a:gd name="T21" fmla="*/ 66 h 94"/>
                <a:gd name="T22" fmla="*/ 19 w 66"/>
                <a:gd name="T23" fmla="*/ 66 h 94"/>
                <a:gd name="T24" fmla="*/ 20 w 66"/>
                <a:gd name="T25" fmla="*/ 67 h 94"/>
                <a:gd name="T26" fmla="*/ 23 w 66"/>
                <a:gd name="T27" fmla="*/ 67 h 94"/>
                <a:gd name="T28" fmla="*/ 24 w 66"/>
                <a:gd name="T29" fmla="*/ 68 h 94"/>
                <a:gd name="T30" fmla="*/ 26 w 66"/>
                <a:gd name="T31" fmla="*/ 68 h 94"/>
                <a:gd name="T32" fmla="*/ 28 w 66"/>
                <a:gd name="T33" fmla="*/ 70 h 94"/>
                <a:gd name="T34" fmla="*/ 30 w 66"/>
                <a:gd name="T35" fmla="*/ 70 h 94"/>
                <a:gd name="T36" fmla="*/ 32 w 66"/>
                <a:gd name="T37" fmla="*/ 71 h 94"/>
                <a:gd name="T38" fmla="*/ 33 w 66"/>
                <a:gd name="T39" fmla="*/ 72 h 94"/>
                <a:gd name="T40" fmla="*/ 35 w 66"/>
                <a:gd name="T41" fmla="*/ 74 h 94"/>
                <a:gd name="T42" fmla="*/ 37 w 66"/>
                <a:gd name="T43" fmla="*/ 74 h 94"/>
                <a:gd name="T44" fmla="*/ 38 w 66"/>
                <a:gd name="T45" fmla="*/ 75 h 94"/>
                <a:gd name="T46" fmla="*/ 40 w 66"/>
                <a:gd name="T47" fmla="*/ 76 h 94"/>
                <a:gd name="T48" fmla="*/ 42 w 66"/>
                <a:gd name="T49" fmla="*/ 78 h 94"/>
                <a:gd name="T50" fmla="*/ 43 w 66"/>
                <a:gd name="T51" fmla="*/ 79 h 94"/>
                <a:gd name="T52" fmla="*/ 44 w 66"/>
                <a:gd name="T53" fmla="*/ 80 h 94"/>
                <a:gd name="T54" fmla="*/ 47 w 66"/>
                <a:gd name="T55" fmla="*/ 82 h 94"/>
                <a:gd name="T56" fmla="*/ 48 w 66"/>
                <a:gd name="T57" fmla="*/ 83 h 94"/>
                <a:gd name="T58" fmla="*/ 49 w 66"/>
                <a:gd name="T59" fmla="*/ 86 h 94"/>
                <a:gd name="T60" fmla="*/ 51 w 66"/>
                <a:gd name="T61" fmla="*/ 87 h 94"/>
                <a:gd name="T62" fmla="*/ 52 w 66"/>
                <a:gd name="T63" fmla="*/ 88 h 94"/>
                <a:gd name="T64" fmla="*/ 53 w 66"/>
                <a:gd name="T65" fmla="*/ 91 h 94"/>
                <a:gd name="T66" fmla="*/ 54 w 66"/>
                <a:gd name="T67" fmla="*/ 92 h 94"/>
                <a:gd name="T68" fmla="*/ 56 w 66"/>
                <a:gd name="T69" fmla="*/ 94 h 94"/>
                <a:gd name="T70" fmla="*/ 65 w 66"/>
                <a:gd name="T71" fmla="*/ 0 h 94"/>
                <a:gd name="T72" fmla="*/ 66 w 66"/>
                <a:gd name="T73" fmla="*/ 0 h 94"/>
                <a:gd name="T74" fmla="*/ 65 w 66"/>
                <a:gd name="T75" fmla="*/ 0 h 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94"/>
                <a:gd name="T116" fmla="*/ 66 w 66"/>
                <a:gd name="T117" fmla="*/ 94 h 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94">
                  <a:moveTo>
                    <a:pt x="65" y="0"/>
                  </a:moveTo>
                  <a:lnTo>
                    <a:pt x="0" y="64"/>
                  </a:lnTo>
                  <a:lnTo>
                    <a:pt x="1" y="64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7" y="64"/>
                  </a:lnTo>
                  <a:lnTo>
                    <a:pt x="10" y="66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9" y="66"/>
                  </a:lnTo>
                  <a:lnTo>
                    <a:pt x="20" y="67"/>
                  </a:lnTo>
                  <a:lnTo>
                    <a:pt x="23" y="67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71"/>
                  </a:lnTo>
                  <a:lnTo>
                    <a:pt x="33" y="72"/>
                  </a:lnTo>
                  <a:lnTo>
                    <a:pt x="35" y="74"/>
                  </a:lnTo>
                  <a:lnTo>
                    <a:pt x="37" y="74"/>
                  </a:lnTo>
                  <a:lnTo>
                    <a:pt x="38" y="75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3" y="79"/>
                  </a:lnTo>
                  <a:lnTo>
                    <a:pt x="44" y="80"/>
                  </a:lnTo>
                  <a:lnTo>
                    <a:pt x="47" y="82"/>
                  </a:lnTo>
                  <a:lnTo>
                    <a:pt x="48" y="83"/>
                  </a:lnTo>
                  <a:lnTo>
                    <a:pt x="49" y="86"/>
                  </a:lnTo>
                  <a:lnTo>
                    <a:pt x="51" y="87"/>
                  </a:lnTo>
                  <a:lnTo>
                    <a:pt x="52" y="88"/>
                  </a:lnTo>
                  <a:lnTo>
                    <a:pt x="53" y="91"/>
                  </a:lnTo>
                  <a:lnTo>
                    <a:pt x="54" y="92"/>
                  </a:lnTo>
                  <a:lnTo>
                    <a:pt x="56" y="94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79" name="Freeform 42"/>
            <p:cNvSpPr>
              <a:spLocks/>
            </p:cNvSpPr>
            <p:nvPr/>
          </p:nvSpPr>
          <p:spPr bwMode="auto">
            <a:xfrm>
              <a:off x="4949" y="2822"/>
              <a:ext cx="251" cy="508"/>
            </a:xfrm>
            <a:custGeom>
              <a:avLst/>
              <a:gdLst>
                <a:gd name="T0" fmla="*/ 243 w 251"/>
                <a:gd name="T1" fmla="*/ 0 h 508"/>
                <a:gd name="T2" fmla="*/ 0 w 251"/>
                <a:gd name="T3" fmla="*/ 503 h 508"/>
                <a:gd name="T4" fmla="*/ 11 w 251"/>
                <a:gd name="T5" fmla="*/ 508 h 508"/>
                <a:gd name="T6" fmla="*/ 251 w 251"/>
                <a:gd name="T7" fmla="*/ 5 h 508"/>
                <a:gd name="T8" fmla="*/ 243 w 251"/>
                <a:gd name="T9" fmla="*/ 0 h 5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508"/>
                <a:gd name="T17" fmla="*/ 251 w 251"/>
                <a:gd name="T18" fmla="*/ 508 h 5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508">
                  <a:moveTo>
                    <a:pt x="243" y="0"/>
                  </a:moveTo>
                  <a:lnTo>
                    <a:pt x="0" y="503"/>
                  </a:lnTo>
                  <a:lnTo>
                    <a:pt x="11" y="508"/>
                  </a:lnTo>
                  <a:lnTo>
                    <a:pt x="251" y="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0" name="Freeform 43"/>
            <p:cNvSpPr>
              <a:spLocks/>
            </p:cNvSpPr>
            <p:nvPr/>
          </p:nvSpPr>
          <p:spPr bwMode="auto">
            <a:xfrm>
              <a:off x="5167" y="2744"/>
              <a:ext cx="67" cy="95"/>
            </a:xfrm>
            <a:custGeom>
              <a:avLst/>
              <a:gdLst>
                <a:gd name="T0" fmla="*/ 67 w 67"/>
                <a:gd name="T1" fmla="*/ 0 h 95"/>
                <a:gd name="T2" fmla="*/ 0 w 67"/>
                <a:gd name="T3" fmla="*/ 64 h 95"/>
                <a:gd name="T4" fmla="*/ 0 w 67"/>
                <a:gd name="T5" fmla="*/ 64 h 95"/>
                <a:gd name="T6" fmla="*/ 3 w 67"/>
                <a:gd name="T7" fmla="*/ 64 h 95"/>
                <a:gd name="T8" fmla="*/ 4 w 67"/>
                <a:gd name="T9" fmla="*/ 64 h 95"/>
                <a:gd name="T10" fmla="*/ 7 w 67"/>
                <a:gd name="T11" fmla="*/ 64 h 95"/>
                <a:gd name="T12" fmla="*/ 9 w 67"/>
                <a:gd name="T13" fmla="*/ 64 h 95"/>
                <a:gd name="T14" fmla="*/ 11 w 67"/>
                <a:gd name="T15" fmla="*/ 64 h 95"/>
                <a:gd name="T16" fmla="*/ 13 w 67"/>
                <a:gd name="T17" fmla="*/ 66 h 95"/>
                <a:gd name="T18" fmla="*/ 16 w 67"/>
                <a:gd name="T19" fmla="*/ 66 h 95"/>
                <a:gd name="T20" fmla="*/ 17 w 67"/>
                <a:gd name="T21" fmla="*/ 66 h 95"/>
                <a:gd name="T22" fmla="*/ 19 w 67"/>
                <a:gd name="T23" fmla="*/ 66 h 95"/>
                <a:gd name="T24" fmla="*/ 21 w 67"/>
                <a:gd name="T25" fmla="*/ 67 h 95"/>
                <a:gd name="T26" fmla="*/ 23 w 67"/>
                <a:gd name="T27" fmla="*/ 67 h 95"/>
                <a:gd name="T28" fmla="*/ 25 w 67"/>
                <a:gd name="T29" fmla="*/ 68 h 95"/>
                <a:gd name="T30" fmla="*/ 27 w 67"/>
                <a:gd name="T31" fmla="*/ 68 h 95"/>
                <a:gd name="T32" fmla="*/ 28 w 67"/>
                <a:gd name="T33" fmla="*/ 70 h 95"/>
                <a:gd name="T34" fmla="*/ 31 w 67"/>
                <a:gd name="T35" fmla="*/ 70 h 95"/>
                <a:gd name="T36" fmla="*/ 32 w 67"/>
                <a:gd name="T37" fmla="*/ 71 h 95"/>
                <a:gd name="T38" fmla="*/ 35 w 67"/>
                <a:gd name="T39" fmla="*/ 72 h 95"/>
                <a:gd name="T40" fmla="*/ 36 w 67"/>
                <a:gd name="T41" fmla="*/ 74 h 95"/>
                <a:gd name="T42" fmla="*/ 37 w 67"/>
                <a:gd name="T43" fmla="*/ 74 h 95"/>
                <a:gd name="T44" fmla="*/ 40 w 67"/>
                <a:gd name="T45" fmla="*/ 75 h 95"/>
                <a:gd name="T46" fmla="*/ 41 w 67"/>
                <a:gd name="T47" fmla="*/ 76 h 95"/>
                <a:gd name="T48" fmla="*/ 42 w 67"/>
                <a:gd name="T49" fmla="*/ 78 h 95"/>
                <a:gd name="T50" fmla="*/ 44 w 67"/>
                <a:gd name="T51" fmla="*/ 79 h 95"/>
                <a:gd name="T52" fmla="*/ 46 w 67"/>
                <a:gd name="T53" fmla="*/ 80 h 95"/>
                <a:gd name="T54" fmla="*/ 48 w 67"/>
                <a:gd name="T55" fmla="*/ 82 h 95"/>
                <a:gd name="T56" fmla="*/ 49 w 67"/>
                <a:gd name="T57" fmla="*/ 84 h 95"/>
                <a:gd name="T58" fmla="*/ 50 w 67"/>
                <a:gd name="T59" fmla="*/ 86 h 95"/>
                <a:gd name="T60" fmla="*/ 51 w 67"/>
                <a:gd name="T61" fmla="*/ 87 h 95"/>
                <a:gd name="T62" fmla="*/ 53 w 67"/>
                <a:gd name="T63" fmla="*/ 88 h 95"/>
                <a:gd name="T64" fmla="*/ 54 w 67"/>
                <a:gd name="T65" fmla="*/ 91 h 95"/>
                <a:gd name="T66" fmla="*/ 55 w 67"/>
                <a:gd name="T67" fmla="*/ 92 h 95"/>
                <a:gd name="T68" fmla="*/ 56 w 67"/>
                <a:gd name="T69" fmla="*/ 95 h 95"/>
                <a:gd name="T70" fmla="*/ 67 w 67"/>
                <a:gd name="T71" fmla="*/ 0 h 95"/>
                <a:gd name="T72" fmla="*/ 67 w 67"/>
                <a:gd name="T73" fmla="*/ 0 h 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"/>
                <a:gd name="T112" fmla="*/ 0 h 95"/>
                <a:gd name="T113" fmla="*/ 67 w 67"/>
                <a:gd name="T114" fmla="*/ 95 h 9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" h="95">
                  <a:moveTo>
                    <a:pt x="67" y="0"/>
                  </a:moveTo>
                  <a:lnTo>
                    <a:pt x="0" y="64"/>
                  </a:lnTo>
                  <a:lnTo>
                    <a:pt x="3" y="64"/>
                  </a:lnTo>
                  <a:lnTo>
                    <a:pt x="4" y="64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3" y="66"/>
                  </a:lnTo>
                  <a:lnTo>
                    <a:pt x="16" y="66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21" y="67"/>
                  </a:lnTo>
                  <a:lnTo>
                    <a:pt x="23" y="67"/>
                  </a:lnTo>
                  <a:lnTo>
                    <a:pt x="25" y="68"/>
                  </a:lnTo>
                  <a:lnTo>
                    <a:pt x="27" y="68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2" y="71"/>
                  </a:lnTo>
                  <a:lnTo>
                    <a:pt x="35" y="72"/>
                  </a:lnTo>
                  <a:lnTo>
                    <a:pt x="36" y="74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1" y="76"/>
                  </a:lnTo>
                  <a:lnTo>
                    <a:pt x="42" y="78"/>
                  </a:lnTo>
                  <a:lnTo>
                    <a:pt x="44" y="79"/>
                  </a:lnTo>
                  <a:lnTo>
                    <a:pt x="46" y="80"/>
                  </a:lnTo>
                  <a:lnTo>
                    <a:pt x="48" y="82"/>
                  </a:lnTo>
                  <a:lnTo>
                    <a:pt x="49" y="84"/>
                  </a:lnTo>
                  <a:lnTo>
                    <a:pt x="50" y="86"/>
                  </a:lnTo>
                  <a:lnTo>
                    <a:pt x="51" y="87"/>
                  </a:lnTo>
                  <a:lnTo>
                    <a:pt x="53" y="88"/>
                  </a:lnTo>
                  <a:lnTo>
                    <a:pt x="54" y="91"/>
                  </a:lnTo>
                  <a:lnTo>
                    <a:pt x="55" y="92"/>
                  </a:lnTo>
                  <a:lnTo>
                    <a:pt x="56" y="9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1" name="Freeform 44"/>
            <p:cNvSpPr>
              <a:spLocks/>
            </p:cNvSpPr>
            <p:nvPr/>
          </p:nvSpPr>
          <p:spPr bwMode="auto">
            <a:xfrm>
              <a:off x="5150" y="2794"/>
              <a:ext cx="256" cy="536"/>
            </a:xfrm>
            <a:custGeom>
              <a:avLst/>
              <a:gdLst>
                <a:gd name="T0" fmla="*/ 245 w 256"/>
                <a:gd name="T1" fmla="*/ 0 h 536"/>
                <a:gd name="T2" fmla="*/ 0 w 256"/>
                <a:gd name="T3" fmla="*/ 531 h 536"/>
                <a:gd name="T4" fmla="*/ 8 w 256"/>
                <a:gd name="T5" fmla="*/ 536 h 536"/>
                <a:gd name="T6" fmla="*/ 256 w 256"/>
                <a:gd name="T7" fmla="*/ 4 h 536"/>
                <a:gd name="T8" fmla="*/ 245 w 256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"/>
                <a:gd name="T16" fmla="*/ 0 h 536"/>
                <a:gd name="T17" fmla="*/ 256 w 256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" h="536">
                  <a:moveTo>
                    <a:pt x="245" y="0"/>
                  </a:moveTo>
                  <a:lnTo>
                    <a:pt x="0" y="531"/>
                  </a:lnTo>
                  <a:lnTo>
                    <a:pt x="8" y="536"/>
                  </a:lnTo>
                  <a:lnTo>
                    <a:pt x="256" y="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2" name="Freeform 45"/>
            <p:cNvSpPr>
              <a:spLocks/>
            </p:cNvSpPr>
            <p:nvPr/>
          </p:nvSpPr>
          <p:spPr bwMode="auto">
            <a:xfrm>
              <a:off x="5371" y="2715"/>
              <a:ext cx="67" cy="95"/>
            </a:xfrm>
            <a:custGeom>
              <a:avLst/>
              <a:gdLst>
                <a:gd name="T0" fmla="*/ 67 w 67"/>
                <a:gd name="T1" fmla="*/ 0 h 95"/>
                <a:gd name="T2" fmla="*/ 0 w 67"/>
                <a:gd name="T3" fmla="*/ 65 h 95"/>
                <a:gd name="T4" fmla="*/ 0 w 67"/>
                <a:gd name="T5" fmla="*/ 65 h 95"/>
                <a:gd name="T6" fmla="*/ 3 w 67"/>
                <a:gd name="T7" fmla="*/ 65 h 95"/>
                <a:gd name="T8" fmla="*/ 5 w 67"/>
                <a:gd name="T9" fmla="*/ 65 h 95"/>
                <a:gd name="T10" fmla="*/ 7 w 67"/>
                <a:gd name="T11" fmla="*/ 65 h 95"/>
                <a:gd name="T12" fmla="*/ 9 w 67"/>
                <a:gd name="T13" fmla="*/ 65 h 95"/>
                <a:gd name="T14" fmla="*/ 12 w 67"/>
                <a:gd name="T15" fmla="*/ 65 h 95"/>
                <a:gd name="T16" fmla="*/ 13 w 67"/>
                <a:gd name="T17" fmla="*/ 65 h 95"/>
                <a:gd name="T18" fmla="*/ 16 w 67"/>
                <a:gd name="T19" fmla="*/ 67 h 95"/>
                <a:gd name="T20" fmla="*/ 18 w 67"/>
                <a:gd name="T21" fmla="*/ 67 h 95"/>
                <a:gd name="T22" fmla="*/ 19 w 67"/>
                <a:gd name="T23" fmla="*/ 67 h 95"/>
                <a:gd name="T24" fmla="*/ 22 w 67"/>
                <a:gd name="T25" fmla="*/ 68 h 95"/>
                <a:gd name="T26" fmla="*/ 23 w 67"/>
                <a:gd name="T27" fmla="*/ 68 h 95"/>
                <a:gd name="T28" fmla="*/ 26 w 67"/>
                <a:gd name="T29" fmla="*/ 68 h 95"/>
                <a:gd name="T30" fmla="*/ 27 w 67"/>
                <a:gd name="T31" fmla="*/ 69 h 95"/>
                <a:gd name="T32" fmla="*/ 30 w 67"/>
                <a:gd name="T33" fmla="*/ 71 h 95"/>
                <a:gd name="T34" fmla="*/ 31 w 67"/>
                <a:gd name="T35" fmla="*/ 71 h 95"/>
                <a:gd name="T36" fmla="*/ 33 w 67"/>
                <a:gd name="T37" fmla="*/ 72 h 95"/>
                <a:gd name="T38" fmla="*/ 35 w 67"/>
                <a:gd name="T39" fmla="*/ 72 h 95"/>
                <a:gd name="T40" fmla="*/ 36 w 67"/>
                <a:gd name="T41" fmla="*/ 73 h 95"/>
                <a:gd name="T42" fmla="*/ 39 w 67"/>
                <a:gd name="T43" fmla="*/ 75 h 95"/>
                <a:gd name="T44" fmla="*/ 40 w 67"/>
                <a:gd name="T45" fmla="*/ 76 h 95"/>
                <a:gd name="T46" fmla="*/ 41 w 67"/>
                <a:gd name="T47" fmla="*/ 77 h 95"/>
                <a:gd name="T48" fmla="*/ 44 w 67"/>
                <a:gd name="T49" fmla="*/ 79 h 95"/>
                <a:gd name="T50" fmla="*/ 45 w 67"/>
                <a:gd name="T51" fmla="*/ 80 h 95"/>
                <a:gd name="T52" fmla="*/ 46 w 67"/>
                <a:gd name="T53" fmla="*/ 81 h 95"/>
                <a:gd name="T54" fmla="*/ 47 w 67"/>
                <a:gd name="T55" fmla="*/ 83 h 95"/>
                <a:gd name="T56" fmla="*/ 49 w 67"/>
                <a:gd name="T57" fmla="*/ 84 h 95"/>
                <a:gd name="T58" fmla="*/ 51 w 67"/>
                <a:gd name="T59" fmla="*/ 85 h 95"/>
                <a:gd name="T60" fmla="*/ 53 w 67"/>
                <a:gd name="T61" fmla="*/ 88 h 95"/>
                <a:gd name="T62" fmla="*/ 54 w 67"/>
                <a:gd name="T63" fmla="*/ 89 h 95"/>
                <a:gd name="T64" fmla="*/ 55 w 67"/>
                <a:gd name="T65" fmla="*/ 91 h 95"/>
                <a:gd name="T66" fmla="*/ 56 w 67"/>
                <a:gd name="T67" fmla="*/ 93 h 95"/>
                <a:gd name="T68" fmla="*/ 58 w 67"/>
                <a:gd name="T69" fmla="*/ 95 h 95"/>
                <a:gd name="T70" fmla="*/ 67 w 67"/>
                <a:gd name="T71" fmla="*/ 0 h 95"/>
                <a:gd name="T72" fmla="*/ 67 w 67"/>
                <a:gd name="T73" fmla="*/ 0 h 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"/>
                <a:gd name="T112" fmla="*/ 0 h 95"/>
                <a:gd name="T113" fmla="*/ 67 w 67"/>
                <a:gd name="T114" fmla="*/ 95 h 9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" h="95">
                  <a:moveTo>
                    <a:pt x="67" y="0"/>
                  </a:moveTo>
                  <a:lnTo>
                    <a:pt x="0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2" y="65"/>
                  </a:lnTo>
                  <a:lnTo>
                    <a:pt x="13" y="65"/>
                  </a:lnTo>
                  <a:lnTo>
                    <a:pt x="16" y="67"/>
                  </a:lnTo>
                  <a:lnTo>
                    <a:pt x="18" y="67"/>
                  </a:lnTo>
                  <a:lnTo>
                    <a:pt x="19" y="67"/>
                  </a:lnTo>
                  <a:lnTo>
                    <a:pt x="22" y="68"/>
                  </a:lnTo>
                  <a:lnTo>
                    <a:pt x="23" y="68"/>
                  </a:lnTo>
                  <a:lnTo>
                    <a:pt x="26" y="68"/>
                  </a:lnTo>
                  <a:lnTo>
                    <a:pt x="27" y="69"/>
                  </a:lnTo>
                  <a:lnTo>
                    <a:pt x="30" y="71"/>
                  </a:lnTo>
                  <a:lnTo>
                    <a:pt x="31" y="71"/>
                  </a:lnTo>
                  <a:lnTo>
                    <a:pt x="33" y="72"/>
                  </a:lnTo>
                  <a:lnTo>
                    <a:pt x="35" y="72"/>
                  </a:lnTo>
                  <a:lnTo>
                    <a:pt x="36" y="73"/>
                  </a:lnTo>
                  <a:lnTo>
                    <a:pt x="39" y="75"/>
                  </a:lnTo>
                  <a:lnTo>
                    <a:pt x="40" y="76"/>
                  </a:lnTo>
                  <a:lnTo>
                    <a:pt x="41" y="77"/>
                  </a:lnTo>
                  <a:lnTo>
                    <a:pt x="44" y="79"/>
                  </a:lnTo>
                  <a:lnTo>
                    <a:pt x="45" y="80"/>
                  </a:lnTo>
                  <a:lnTo>
                    <a:pt x="46" y="81"/>
                  </a:lnTo>
                  <a:lnTo>
                    <a:pt x="47" y="83"/>
                  </a:lnTo>
                  <a:lnTo>
                    <a:pt x="49" y="84"/>
                  </a:lnTo>
                  <a:lnTo>
                    <a:pt x="51" y="85"/>
                  </a:lnTo>
                  <a:lnTo>
                    <a:pt x="53" y="88"/>
                  </a:lnTo>
                  <a:lnTo>
                    <a:pt x="54" y="89"/>
                  </a:lnTo>
                  <a:lnTo>
                    <a:pt x="55" y="91"/>
                  </a:lnTo>
                  <a:lnTo>
                    <a:pt x="56" y="93"/>
                  </a:lnTo>
                  <a:lnTo>
                    <a:pt x="58" y="9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3" name="Freeform 46"/>
            <p:cNvSpPr>
              <a:spLocks/>
            </p:cNvSpPr>
            <p:nvPr/>
          </p:nvSpPr>
          <p:spPr bwMode="auto">
            <a:xfrm>
              <a:off x="5348" y="2760"/>
              <a:ext cx="269" cy="570"/>
            </a:xfrm>
            <a:custGeom>
              <a:avLst/>
              <a:gdLst>
                <a:gd name="T0" fmla="*/ 259 w 269"/>
                <a:gd name="T1" fmla="*/ 0 h 570"/>
                <a:gd name="T2" fmla="*/ 0 w 269"/>
                <a:gd name="T3" fmla="*/ 565 h 570"/>
                <a:gd name="T4" fmla="*/ 11 w 269"/>
                <a:gd name="T5" fmla="*/ 570 h 570"/>
                <a:gd name="T6" fmla="*/ 269 w 269"/>
                <a:gd name="T7" fmla="*/ 4 h 570"/>
                <a:gd name="T8" fmla="*/ 259 w 269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9"/>
                <a:gd name="T16" fmla="*/ 0 h 570"/>
                <a:gd name="T17" fmla="*/ 269 w 269"/>
                <a:gd name="T18" fmla="*/ 570 h 5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9" h="570">
                  <a:moveTo>
                    <a:pt x="259" y="0"/>
                  </a:moveTo>
                  <a:lnTo>
                    <a:pt x="0" y="565"/>
                  </a:lnTo>
                  <a:lnTo>
                    <a:pt x="11" y="570"/>
                  </a:lnTo>
                  <a:lnTo>
                    <a:pt x="269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4" name="Freeform 47"/>
            <p:cNvSpPr>
              <a:spLocks/>
            </p:cNvSpPr>
            <p:nvPr/>
          </p:nvSpPr>
          <p:spPr bwMode="auto">
            <a:xfrm>
              <a:off x="5583" y="2681"/>
              <a:ext cx="66" cy="95"/>
            </a:xfrm>
            <a:custGeom>
              <a:avLst/>
              <a:gdLst>
                <a:gd name="T0" fmla="*/ 66 w 66"/>
                <a:gd name="T1" fmla="*/ 0 h 95"/>
                <a:gd name="T2" fmla="*/ 0 w 66"/>
                <a:gd name="T3" fmla="*/ 67 h 95"/>
                <a:gd name="T4" fmla="*/ 0 w 66"/>
                <a:gd name="T5" fmla="*/ 67 h 95"/>
                <a:gd name="T6" fmla="*/ 2 w 66"/>
                <a:gd name="T7" fmla="*/ 66 h 95"/>
                <a:gd name="T8" fmla="*/ 5 w 66"/>
                <a:gd name="T9" fmla="*/ 66 h 95"/>
                <a:gd name="T10" fmla="*/ 7 w 66"/>
                <a:gd name="T11" fmla="*/ 66 h 95"/>
                <a:gd name="T12" fmla="*/ 9 w 66"/>
                <a:gd name="T13" fmla="*/ 66 h 95"/>
                <a:gd name="T14" fmla="*/ 11 w 66"/>
                <a:gd name="T15" fmla="*/ 67 h 95"/>
                <a:gd name="T16" fmla="*/ 14 w 66"/>
                <a:gd name="T17" fmla="*/ 67 h 95"/>
                <a:gd name="T18" fmla="*/ 15 w 66"/>
                <a:gd name="T19" fmla="*/ 67 h 95"/>
                <a:gd name="T20" fmla="*/ 18 w 66"/>
                <a:gd name="T21" fmla="*/ 67 h 95"/>
                <a:gd name="T22" fmla="*/ 19 w 66"/>
                <a:gd name="T23" fmla="*/ 67 h 95"/>
                <a:gd name="T24" fmla="*/ 22 w 66"/>
                <a:gd name="T25" fmla="*/ 69 h 95"/>
                <a:gd name="T26" fmla="*/ 24 w 66"/>
                <a:gd name="T27" fmla="*/ 69 h 95"/>
                <a:gd name="T28" fmla="*/ 25 w 66"/>
                <a:gd name="T29" fmla="*/ 70 h 95"/>
                <a:gd name="T30" fmla="*/ 28 w 66"/>
                <a:gd name="T31" fmla="*/ 70 h 95"/>
                <a:gd name="T32" fmla="*/ 29 w 66"/>
                <a:gd name="T33" fmla="*/ 71 h 95"/>
                <a:gd name="T34" fmla="*/ 30 w 66"/>
                <a:gd name="T35" fmla="*/ 71 h 95"/>
                <a:gd name="T36" fmla="*/ 33 w 66"/>
                <a:gd name="T37" fmla="*/ 73 h 95"/>
                <a:gd name="T38" fmla="*/ 34 w 66"/>
                <a:gd name="T39" fmla="*/ 74 h 95"/>
                <a:gd name="T40" fmla="*/ 37 w 66"/>
                <a:gd name="T41" fmla="*/ 74 h 95"/>
                <a:gd name="T42" fmla="*/ 38 w 66"/>
                <a:gd name="T43" fmla="*/ 75 h 95"/>
                <a:gd name="T44" fmla="*/ 39 w 66"/>
                <a:gd name="T45" fmla="*/ 77 h 95"/>
                <a:gd name="T46" fmla="*/ 42 w 66"/>
                <a:gd name="T47" fmla="*/ 78 h 95"/>
                <a:gd name="T48" fmla="*/ 43 w 66"/>
                <a:gd name="T49" fmla="*/ 79 h 95"/>
                <a:gd name="T50" fmla="*/ 44 w 66"/>
                <a:gd name="T51" fmla="*/ 81 h 95"/>
                <a:gd name="T52" fmla="*/ 46 w 66"/>
                <a:gd name="T53" fmla="*/ 82 h 95"/>
                <a:gd name="T54" fmla="*/ 48 w 66"/>
                <a:gd name="T55" fmla="*/ 83 h 95"/>
                <a:gd name="T56" fmla="*/ 50 w 66"/>
                <a:gd name="T57" fmla="*/ 85 h 95"/>
                <a:gd name="T58" fmla="*/ 51 w 66"/>
                <a:gd name="T59" fmla="*/ 86 h 95"/>
                <a:gd name="T60" fmla="*/ 52 w 66"/>
                <a:gd name="T61" fmla="*/ 89 h 95"/>
                <a:gd name="T62" fmla="*/ 53 w 66"/>
                <a:gd name="T63" fmla="*/ 90 h 95"/>
                <a:gd name="T64" fmla="*/ 55 w 66"/>
                <a:gd name="T65" fmla="*/ 91 h 95"/>
                <a:gd name="T66" fmla="*/ 56 w 66"/>
                <a:gd name="T67" fmla="*/ 94 h 95"/>
                <a:gd name="T68" fmla="*/ 57 w 66"/>
                <a:gd name="T69" fmla="*/ 95 h 95"/>
                <a:gd name="T70" fmla="*/ 66 w 66"/>
                <a:gd name="T71" fmla="*/ 0 h 95"/>
                <a:gd name="T72" fmla="*/ 66 w 66"/>
                <a:gd name="T73" fmla="*/ 2 h 95"/>
                <a:gd name="T74" fmla="*/ 66 w 66"/>
                <a:gd name="T75" fmla="*/ 0 h 9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95"/>
                <a:gd name="T116" fmla="*/ 66 w 66"/>
                <a:gd name="T117" fmla="*/ 95 h 9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95">
                  <a:moveTo>
                    <a:pt x="66" y="0"/>
                  </a:moveTo>
                  <a:lnTo>
                    <a:pt x="0" y="67"/>
                  </a:lnTo>
                  <a:lnTo>
                    <a:pt x="2" y="66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11" y="67"/>
                  </a:lnTo>
                  <a:lnTo>
                    <a:pt x="14" y="67"/>
                  </a:lnTo>
                  <a:lnTo>
                    <a:pt x="15" y="67"/>
                  </a:lnTo>
                  <a:lnTo>
                    <a:pt x="18" y="67"/>
                  </a:lnTo>
                  <a:lnTo>
                    <a:pt x="19" y="67"/>
                  </a:lnTo>
                  <a:lnTo>
                    <a:pt x="22" y="69"/>
                  </a:lnTo>
                  <a:lnTo>
                    <a:pt x="24" y="69"/>
                  </a:lnTo>
                  <a:lnTo>
                    <a:pt x="25" y="70"/>
                  </a:lnTo>
                  <a:lnTo>
                    <a:pt x="28" y="70"/>
                  </a:lnTo>
                  <a:lnTo>
                    <a:pt x="29" y="71"/>
                  </a:lnTo>
                  <a:lnTo>
                    <a:pt x="30" y="71"/>
                  </a:lnTo>
                  <a:lnTo>
                    <a:pt x="33" y="73"/>
                  </a:lnTo>
                  <a:lnTo>
                    <a:pt x="34" y="74"/>
                  </a:lnTo>
                  <a:lnTo>
                    <a:pt x="37" y="74"/>
                  </a:lnTo>
                  <a:lnTo>
                    <a:pt x="38" y="75"/>
                  </a:lnTo>
                  <a:lnTo>
                    <a:pt x="39" y="77"/>
                  </a:lnTo>
                  <a:lnTo>
                    <a:pt x="42" y="78"/>
                  </a:lnTo>
                  <a:lnTo>
                    <a:pt x="43" y="79"/>
                  </a:lnTo>
                  <a:lnTo>
                    <a:pt x="44" y="81"/>
                  </a:lnTo>
                  <a:lnTo>
                    <a:pt x="46" y="82"/>
                  </a:lnTo>
                  <a:lnTo>
                    <a:pt x="48" y="83"/>
                  </a:lnTo>
                  <a:lnTo>
                    <a:pt x="50" y="85"/>
                  </a:lnTo>
                  <a:lnTo>
                    <a:pt x="51" y="86"/>
                  </a:lnTo>
                  <a:lnTo>
                    <a:pt x="52" y="89"/>
                  </a:lnTo>
                  <a:lnTo>
                    <a:pt x="53" y="90"/>
                  </a:lnTo>
                  <a:lnTo>
                    <a:pt x="55" y="91"/>
                  </a:lnTo>
                  <a:lnTo>
                    <a:pt x="56" y="94"/>
                  </a:lnTo>
                  <a:lnTo>
                    <a:pt x="57" y="95"/>
                  </a:lnTo>
                  <a:lnTo>
                    <a:pt x="66" y="0"/>
                  </a:lnTo>
                  <a:lnTo>
                    <a:pt x="66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AAA9A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5" name="Freeform 48"/>
            <p:cNvSpPr>
              <a:spLocks/>
            </p:cNvSpPr>
            <p:nvPr/>
          </p:nvSpPr>
          <p:spPr bwMode="auto">
            <a:xfrm>
              <a:off x="3700" y="2752"/>
              <a:ext cx="1423" cy="43"/>
            </a:xfrm>
            <a:custGeom>
              <a:avLst/>
              <a:gdLst>
                <a:gd name="T0" fmla="*/ 1423 w 1423"/>
                <a:gd name="T1" fmla="*/ 0 h 43"/>
                <a:gd name="T2" fmla="*/ 0 w 1423"/>
                <a:gd name="T3" fmla="*/ 32 h 43"/>
                <a:gd name="T4" fmla="*/ 2 w 1423"/>
                <a:gd name="T5" fmla="*/ 43 h 43"/>
                <a:gd name="T6" fmla="*/ 1423 w 1423"/>
                <a:gd name="T7" fmla="*/ 12 h 43"/>
                <a:gd name="T8" fmla="*/ 1423 w 1423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3"/>
                <a:gd name="T16" fmla="*/ 0 h 43"/>
                <a:gd name="T17" fmla="*/ 1423 w 1423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3" h="43">
                  <a:moveTo>
                    <a:pt x="1423" y="0"/>
                  </a:moveTo>
                  <a:lnTo>
                    <a:pt x="0" y="32"/>
                  </a:lnTo>
                  <a:lnTo>
                    <a:pt x="2" y="43"/>
                  </a:lnTo>
                  <a:lnTo>
                    <a:pt x="1423" y="12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Freeform 49"/>
            <p:cNvSpPr>
              <a:spLocks/>
            </p:cNvSpPr>
            <p:nvPr/>
          </p:nvSpPr>
          <p:spPr bwMode="auto">
            <a:xfrm>
              <a:off x="5121" y="2724"/>
              <a:ext cx="86" cy="67"/>
            </a:xfrm>
            <a:custGeom>
              <a:avLst/>
              <a:gdLst>
                <a:gd name="T0" fmla="*/ 86 w 86"/>
                <a:gd name="T1" fmla="*/ 32 h 67"/>
                <a:gd name="T2" fmla="*/ 0 w 86"/>
                <a:gd name="T3" fmla="*/ 0 h 67"/>
                <a:gd name="T4" fmla="*/ 0 w 86"/>
                <a:gd name="T5" fmla="*/ 0 h 67"/>
                <a:gd name="T6" fmla="*/ 2 w 86"/>
                <a:gd name="T7" fmla="*/ 3 h 67"/>
                <a:gd name="T8" fmla="*/ 3 w 86"/>
                <a:gd name="T9" fmla="*/ 4 h 67"/>
                <a:gd name="T10" fmla="*/ 4 w 86"/>
                <a:gd name="T11" fmla="*/ 7 h 67"/>
                <a:gd name="T12" fmla="*/ 4 w 86"/>
                <a:gd name="T13" fmla="*/ 8 h 67"/>
                <a:gd name="T14" fmla="*/ 6 w 86"/>
                <a:gd name="T15" fmla="*/ 11 h 67"/>
                <a:gd name="T16" fmla="*/ 7 w 86"/>
                <a:gd name="T17" fmla="*/ 12 h 67"/>
                <a:gd name="T18" fmla="*/ 7 w 86"/>
                <a:gd name="T19" fmla="*/ 15 h 67"/>
                <a:gd name="T20" fmla="*/ 8 w 86"/>
                <a:gd name="T21" fmla="*/ 16 h 67"/>
                <a:gd name="T22" fmla="*/ 8 w 86"/>
                <a:gd name="T23" fmla="*/ 19 h 67"/>
                <a:gd name="T24" fmla="*/ 9 w 86"/>
                <a:gd name="T25" fmla="*/ 22 h 67"/>
                <a:gd name="T26" fmla="*/ 9 w 86"/>
                <a:gd name="T27" fmla="*/ 23 h 67"/>
                <a:gd name="T28" fmla="*/ 9 w 86"/>
                <a:gd name="T29" fmla="*/ 26 h 67"/>
                <a:gd name="T30" fmla="*/ 9 w 86"/>
                <a:gd name="T31" fmla="*/ 27 h 67"/>
                <a:gd name="T32" fmla="*/ 11 w 86"/>
                <a:gd name="T33" fmla="*/ 30 h 67"/>
                <a:gd name="T34" fmla="*/ 11 w 86"/>
                <a:gd name="T35" fmla="*/ 31 h 67"/>
                <a:gd name="T36" fmla="*/ 11 w 86"/>
                <a:gd name="T37" fmla="*/ 34 h 67"/>
                <a:gd name="T38" fmla="*/ 11 w 86"/>
                <a:gd name="T39" fmla="*/ 35 h 67"/>
                <a:gd name="T40" fmla="*/ 11 w 86"/>
                <a:gd name="T41" fmla="*/ 38 h 67"/>
                <a:gd name="T42" fmla="*/ 11 w 86"/>
                <a:gd name="T43" fmla="*/ 40 h 67"/>
                <a:gd name="T44" fmla="*/ 9 w 86"/>
                <a:gd name="T45" fmla="*/ 42 h 67"/>
                <a:gd name="T46" fmla="*/ 9 w 86"/>
                <a:gd name="T47" fmla="*/ 44 h 67"/>
                <a:gd name="T48" fmla="*/ 9 w 86"/>
                <a:gd name="T49" fmla="*/ 46 h 67"/>
                <a:gd name="T50" fmla="*/ 9 w 86"/>
                <a:gd name="T51" fmla="*/ 48 h 67"/>
                <a:gd name="T52" fmla="*/ 8 w 86"/>
                <a:gd name="T53" fmla="*/ 50 h 67"/>
                <a:gd name="T54" fmla="*/ 8 w 86"/>
                <a:gd name="T55" fmla="*/ 52 h 67"/>
                <a:gd name="T56" fmla="*/ 7 w 86"/>
                <a:gd name="T57" fmla="*/ 54 h 67"/>
                <a:gd name="T58" fmla="*/ 7 w 86"/>
                <a:gd name="T59" fmla="*/ 56 h 67"/>
                <a:gd name="T60" fmla="*/ 6 w 86"/>
                <a:gd name="T61" fmla="*/ 59 h 67"/>
                <a:gd name="T62" fmla="*/ 4 w 86"/>
                <a:gd name="T63" fmla="*/ 60 h 67"/>
                <a:gd name="T64" fmla="*/ 4 w 86"/>
                <a:gd name="T65" fmla="*/ 63 h 67"/>
                <a:gd name="T66" fmla="*/ 3 w 86"/>
                <a:gd name="T67" fmla="*/ 64 h 67"/>
                <a:gd name="T68" fmla="*/ 2 w 86"/>
                <a:gd name="T69" fmla="*/ 67 h 67"/>
                <a:gd name="T70" fmla="*/ 86 w 86"/>
                <a:gd name="T71" fmla="*/ 32 h 67"/>
                <a:gd name="T72" fmla="*/ 86 w 86"/>
                <a:gd name="T73" fmla="*/ 32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6"/>
                <a:gd name="T112" fmla="*/ 0 h 67"/>
                <a:gd name="T113" fmla="*/ 86 w 86"/>
                <a:gd name="T114" fmla="*/ 67 h 6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6" h="67">
                  <a:moveTo>
                    <a:pt x="86" y="32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8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9"/>
                  </a:lnTo>
                  <a:lnTo>
                    <a:pt x="9" y="22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1" y="31"/>
                  </a:lnTo>
                  <a:lnTo>
                    <a:pt x="11" y="34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11" y="40"/>
                  </a:lnTo>
                  <a:lnTo>
                    <a:pt x="9" y="42"/>
                  </a:lnTo>
                  <a:lnTo>
                    <a:pt x="9" y="44"/>
                  </a:lnTo>
                  <a:lnTo>
                    <a:pt x="9" y="46"/>
                  </a:lnTo>
                  <a:lnTo>
                    <a:pt x="9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7" y="54"/>
                  </a:lnTo>
                  <a:lnTo>
                    <a:pt x="7" y="56"/>
                  </a:lnTo>
                  <a:lnTo>
                    <a:pt x="6" y="59"/>
                  </a:lnTo>
                  <a:lnTo>
                    <a:pt x="4" y="60"/>
                  </a:lnTo>
                  <a:lnTo>
                    <a:pt x="4" y="63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86" y="3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7" name="Rectangle 50"/>
            <p:cNvSpPr>
              <a:spLocks noChangeArrowheads="1"/>
            </p:cNvSpPr>
            <p:nvPr/>
          </p:nvSpPr>
          <p:spPr bwMode="auto">
            <a:xfrm>
              <a:off x="3960" y="3321"/>
              <a:ext cx="1391" cy="10"/>
            </a:xfrm>
            <a:prstGeom prst="rect">
              <a:avLst/>
            </a:prstGeom>
            <a:solidFill>
              <a:srgbClr val="AAA9A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8" name="Freeform 51"/>
            <p:cNvSpPr>
              <a:spLocks/>
            </p:cNvSpPr>
            <p:nvPr/>
          </p:nvSpPr>
          <p:spPr bwMode="auto">
            <a:xfrm>
              <a:off x="3964" y="3317"/>
              <a:ext cx="988" cy="18"/>
            </a:xfrm>
            <a:custGeom>
              <a:avLst/>
              <a:gdLst>
                <a:gd name="T0" fmla="*/ 0 w 988"/>
                <a:gd name="T1" fmla="*/ 8 h 18"/>
                <a:gd name="T2" fmla="*/ 987 w 988"/>
                <a:gd name="T3" fmla="*/ 0 h 18"/>
                <a:gd name="T4" fmla="*/ 988 w 988"/>
                <a:gd name="T5" fmla="*/ 10 h 18"/>
                <a:gd name="T6" fmla="*/ 0 w 988"/>
                <a:gd name="T7" fmla="*/ 18 h 18"/>
                <a:gd name="T8" fmla="*/ 0 w 988"/>
                <a:gd name="T9" fmla="*/ 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8"/>
                <a:gd name="T16" fmla="*/ 0 h 18"/>
                <a:gd name="T17" fmla="*/ 988 w 988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8" h="18">
                  <a:moveTo>
                    <a:pt x="0" y="8"/>
                  </a:moveTo>
                  <a:lnTo>
                    <a:pt x="987" y="0"/>
                  </a:lnTo>
                  <a:lnTo>
                    <a:pt x="988" y="10"/>
                  </a:lnTo>
                  <a:lnTo>
                    <a:pt x="0" y="1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89" name="Rectangle 52"/>
            <p:cNvSpPr>
              <a:spLocks noChangeArrowheads="1"/>
            </p:cNvSpPr>
            <p:nvPr/>
          </p:nvSpPr>
          <p:spPr bwMode="auto">
            <a:xfrm>
              <a:off x="4683" y="2514"/>
              <a:ext cx="61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Geophones</a:t>
              </a:r>
              <a:endParaRPr lang="en-US"/>
            </a:p>
          </p:txBody>
        </p:sp>
        <p:sp>
          <p:nvSpPr>
            <p:cNvPr id="65590" name="Rectangle 53"/>
            <p:cNvSpPr>
              <a:spLocks noChangeArrowheads="1"/>
            </p:cNvSpPr>
            <p:nvPr/>
          </p:nvSpPr>
          <p:spPr bwMode="auto">
            <a:xfrm>
              <a:off x="3609" y="2489"/>
              <a:ext cx="377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Source</a:t>
              </a:r>
              <a:endParaRPr lang="en-US"/>
            </a:p>
          </p:txBody>
        </p:sp>
        <p:sp>
          <p:nvSpPr>
            <p:cNvPr id="65591" name="Rectangle 54"/>
            <p:cNvSpPr>
              <a:spLocks noChangeArrowheads="1"/>
            </p:cNvSpPr>
            <p:nvPr/>
          </p:nvSpPr>
          <p:spPr bwMode="auto">
            <a:xfrm>
              <a:off x="3913" y="2842"/>
              <a:ext cx="9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V</a:t>
              </a:r>
              <a:endParaRPr lang="en-US"/>
            </a:p>
          </p:txBody>
        </p:sp>
        <p:sp>
          <p:nvSpPr>
            <p:cNvPr id="65592" name="Rectangle 55"/>
            <p:cNvSpPr>
              <a:spLocks noChangeArrowheads="1"/>
            </p:cNvSpPr>
            <p:nvPr/>
          </p:nvSpPr>
          <p:spPr bwMode="auto">
            <a:xfrm>
              <a:off x="4005" y="290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1F1A17"/>
                  </a:solidFill>
                  <a:latin typeface="Times New Roman" pitchFamily="18" charset="0"/>
                </a:rPr>
                <a:t>1</a:t>
              </a:r>
              <a:endParaRPr lang="en-US"/>
            </a:p>
          </p:txBody>
        </p:sp>
        <p:sp>
          <p:nvSpPr>
            <p:cNvPr id="65593" name="Rectangle 56"/>
            <p:cNvSpPr>
              <a:spLocks noChangeArrowheads="1"/>
            </p:cNvSpPr>
            <p:nvPr/>
          </p:nvSpPr>
          <p:spPr bwMode="auto">
            <a:xfrm>
              <a:off x="4584" y="3475"/>
              <a:ext cx="9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V</a:t>
              </a:r>
              <a:endParaRPr lang="en-US"/>
            </a:p>
          </p:txBody>
        </p:sp>
        <p:sp>
          <p:nvSpPr>
            <p:cNvPr id="65594" name="Rectangle 57"/>
            <p:cNvSpPr>
              <a:spLocks noChangeArrowheads="1"/>
            </p:cNvSpPr>
            <p:nvPr/>
          </p:nvSpPr>
          <p:spPr bwMode="auto">
            <a:xfrm>
              <a:off x="4675" y="3540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1F1A17"/>
                  </a:solidFill>
                  <a:latin typeface="Times New Roman" pitchFamily="18" charset="0"/>
                </a:rPr>
                <a:t>2</a:t>
              </a:r>
              <a:endParaRPr lang="en-US"/>
            </a:p>
          </p:txBody>
        </p:sp>
        <p:sp>
          <p:nvSpPr>
            <p:cNvPr id="65595" name="Freeform 58"/>
            <p:cNvSpPr>
              <a:spLocks/>
            </p:cNvSpPr>
            <p:nvPr/>
          </p:nvSpPr>
          <p:spPr bwMode="auto">
            <a:xfrm>
              <a:off x="3449" y="2811"/>
              <a:ext cx="64" cy="88"/>
            </a:xfrm>
            <a:custGeom>
              <a:avLst/>
              <a:gdLst>
                <a:gd name="T0" fmla="*/ 32 w 64"/>
                <a:gd name="T1" fmla="*/ 0 h 88"/>
                <a:gd name="T2" fmla="*/ 64 w 64"/>
                <a:gd name="T3" fmla="*/ 88 h 88"/>
                <a:gd name="T4" fmla="*/ 64 w 64"/>
                <a:gd name="T5" fmla="*/ 88 h 88"/>
                <a:gd name="T6" fmla="*/ 63 w 64"/>
                <a:gd name="T7" fmla="*/ 88 h 88"/>
                <a:gd name="T8" fmla="*/ 60 w 64"/>
                <a:gd name="T9" fmla="*/ 87 h 88"/>
                <a:gd name="T10" fmla="*/ 59 w 64"/>
                <a:gd name="T11" fmla="*/ 86 h 88"/>
                <a:gd name="T12" fmla="*/ 56 w 64"/>
                <a:gd name="T13" fmla="*/ 84 h 88"/>
                <a:gd name="T14" fmla="*/ 55 w 64"/>
                <a:gd name="T15" fmla="*/ 84 h 88"/>
                <a:gd name="T16" fmla="*/ 53 w 64"/>
                <a:gd name="T17" fmla="*/ 83 h 88"/>
                <a:gd name="T18" fmla="*/ 51 w 64"/>
                <a:gd name="T19" fmla="*/ 83 h 88"/>
                <a:gd name="T20" fmla="*/ 49 w 64"/>
                <a:gd name="T21" fmla="*/ 82 h 88"/>
                <a:gd name="T22" fmla="*/ 46 w 64"/>
                <a:gd name="T23" fmla="*/ 82 h 88"/>
                <a:gd name="T24" fmla="*/ 45 w 64"/>
                <a:gd name="T25" fmla="*/ 80 h 88"/>
                <a:gd name="T26" fmla="*/ 42 w 64"/>
                <a:gd name="T27" fmla="*/ 80 h 88"/>
                <a:gd name="T28" fmla="*/ 41 w 64"/>
                <a:gd name="T29" fmla="*/ 80 h 88"/>
                <a:gd name="T30" fmla="*/ 39 w 64"/>
                <a:gd name="T31" fmla="*/ 80 h 88"/>
                <a:gd name="T32" fmla="*/ 37 w 64"/>
                <a:gd name="T33" fmla="*/ 79 h 88"/>
                <a:gd name="T34" fmla="*/ 35 w 64"/>
                <a:gd name="T35" fmla="*/ 79 h 88"/>
                <a:gd name="T36" fmla="*/ 32 w 64"/>
                <a:gd name="T37" fmla="*/ 79 h 88"/>
                <a:gd name="T38" fmla="*/ 31 w 64"/>
                <a:gd name="T39" fmla="*/ 79 h 88"/>
                <a:gd name="T40" fmla="*/ 28 w 64"/>
                <a:gd name="T41" fmla="*/ 79 h 88"/>
                <a:gd name="T42" fmla="*/ 27 w 64"/>
                <a:gd name="T43" fmla="*/ 80 h 88"/>
                <a:gd name="T44" fmla="*/ 24 w 64"/>
                <a:gd name="T45" fmla="*/ 80 h 88"/>
                <a:gd name="T46" fmla="*/ 23 w 64"/>
                <a:gd name="T47" fmla="*/ 80 h 88"/>
                <a:gd name="T48" fmla="*/ 21 w 64"/>
                <a:gd name="T49" fmla="*/ 80 h 88"/>
                <a:gd name="T50" fmla="*/ 18 w 64"/>
                <a:gd name="T51" fmla="*/ 82 h 88"/>
                <a:gd name="T52" fmla="*/ 17 w 64"/>
                <a:gd name="T53" fmla="*/ 82 h 88"/>
                <a:gd name="T54" fmla="*/ 14 w 64"/>
                <a:gd name="T55" fmla="*/ 83 h 88"/>
                <a:gd name="T56" fmla="*/ 13 w 64"/>
                <a:gd name="T57" fmla="*/ 83 h 88"/>
                <a:gd name="T58" fmla="*/ 10 w 64"/>
                <a:gd name="T59" fmla="*/ 84 h 88"/>
                <a:gd name="T60" fmla="*/ 9 w 64"/>
                <a:gd name="T61" fmla="*/ 84 h 88"/>
                <a:gd name="T62" fmla="*/ 7 w 64"/>
                <a:gd name="T63" fmla="*/ 86 h 88"/>
                <a:gd name="T64" fmla="*/ 5 w 64"/>
                <a:gd name="T65" fmla="*/ 87 h 88"/>
                <a:gd name="T66" fmla="*/ 3 w 64"/>
                <a:gd name="T67" fmla="*/ 88 h 88"/>
                <a:gd name="T68" fmla="*/ 0 w 64"/>
                <a:gd name="T69" fmla="*/ 88 h 88"/>
                <a:gd name="T70" fmla="*/ 32 w 64"/>
                <a:gd name="T71" fmla="*/ 0 h 88"/>
                <a:gd name="T72" fmla="*/ 32 w 64"/>
                <a:gd name="T73" fmla="*/ 0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4"/>
                <a:gd name="T112" fmla="*/ 0 h 88"/>
                <a:gd name="T113" fmla="*/ 64 w 64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4" h="88">
                  <a:moveTo>
                    <a:pt x="32" y="0"/>
                  </a:moveTo>
                  <a:lnTo>
                    <a:pt x="64" y="88"/>
                  </a:lnTo>
                  <a:lnTo>
                    <a:pt x="63" y="88"/>
                  </a:lnTo>
                  <a:lnTo>
                    <a:pt x="60" y="87"/>
                  </a:lnTo>
                  <a:lnTo>
                    <a:pt x="59" y="86"/>
                  </a:lnTo>
                  <a:lnTo>
                    <a:pt x="56" y="84"/>
                  </a:lnTo>
                  <a:lnTo>
                    <a:pt x="55" y="84"/>
                  </a:lnTo>
                  <a:lnTo>
                    <a:pt x="53" y="83"/>
                  </a:lnTo>
                  <a:lnTo>
                    <a:pt x="51" y="83"/>
                  </a:lnTo>
                  <a:lnTo>
                    <a:pt x="49" y="82"/>
                  </a:lnTo>
                  <a:lnTo>
                    <a:pt x="46" y="82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41" y="80"/>
                  </a:lnTo>
                  <a:lnTo>
                    <a:pt x="39" y="80"/>
                  </a:lnTo>
                  <a:lnTo>
                    <a:pt x="37" y="79"/>
                  </a:lnTo>
                  <a:lnTo>
                    <a:pt x="35" y="79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28" y="79"/>
                  </a:lnTo>
                  <a:lnTo>
                    <a:pt x="27" y="80"/>
                  </a:lnTo>
                  <a:lnTo>
                    <a:pt x="24" y="80"/>
                  </a:lnTo>
                  <a:lnTo>
                    <a:pt x="23" y="80"/>
                  </a:lnTo>
                  <a:lnTo>
                    <a:pt x="21" y="80"/>
                  </a:lnTo>
                  <a:lnTo>
                    <a:pt x="18" y="82"/>
                  </a:lnTo>
                  <a:lnTo>
                    <a:pt x="17" y="82"/>
                  </a:lnTo>
                  <a:lnTo>
                    <a:pt x="14" y="83"/>
                  </a:lnTo>
                  <a:lnTo>
                    <a:pt x="13" y="83"/>
                  </a:lnTo>
                  <a:lnTo>
                    <a:pt x="10" y="84"/>
                  </a:lnTo>
                  <a:lnTo>
                    <a:pt x="9" y="84"/>
                  </a:lnTo>
                  <a:lnTo>
                    <a:pt x="7" y="86"/>
                  </a:lnTo>
                  <a:lnTo>
                    <a:pt x="5" y="87"/>
                  </a:lnTo>
                  <a:lnTo>
                    <a:pt x="3" y="88"/>
                  </a:lnTo>
                  <a:lnTo>
                    <a:pt x="0" y="8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96" name="Rectangle 59"/>
            <p:cNvSpPr>
              <a:spLocks noChangeArrowheads="1"/>
            </p:cNvSpPr>
            <p:nvPr/>
          </p:nvSpPr>
          <p:spPr bwMode="auto">
            <a:xfrm>
              <a:off x="3476" y="2899"/>
              <a:ext cx="10" cy="347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97" name="Freeform 60"/>
            <p:cNvSpPr>
              <a:spLocks/>
            </p:cNvSpPr>
            <p:nvPr/>
          </p:nvSpPr>
          <p:spPr bwMode="auto">
            <a:xfrm>
              <a:off x="3449" y="3246"/>
              <a:ext cx="64" cy="89"/>
            </a:xfrm>
            <a:custGeom>
              <a:avLst/>
              <a:gdLst>
                <a:gd name="T0" fmla="*/ 32 w 64"/>
                <a:gd name="T1" fmla="*/ 89 h 89"/>
                <a:gd name="T2" fmla="*/ 64 w 64"/>
                <a:gd name="T3" fmla="*/ 0 h 89"/>
                <a:gd name="T4" fmla="*/ 64 w 64"/>
                <a:gd name="T5" fmla="*/ 0 h 89"/>
                <a:gd name="T6" fmla="*/ 63 w 64"/>
                <a:gd name="T7" fmla="*/ 1 h 89"/>
                <a:gd name="T8" fmla="*/ 60 w 64"/>
                <a:gd name="T9" fmla="*/ 1 h 89"/>
                <a:gd name="T10" fmla="*/ 59 w 64"/>
                <a:gd name="T11" fmla="*/ 3 h 89"/>
                <a:gd name="T12" fmla="*/ 56 w 64"/>
                <a:gd name="T13" fmla="*/ 4 h 89"/>
                <a:gd name="T14" fmla="*/ 55 w 64"/>
                <a:gd name="T15" fmla="*/ 5 h 89"/>
                <a:gd name="T16" fmla="*/ 53 w 64"/>
                <a:gd name="T17" fmla="*/ 5 h 89"/>
                <a:gd name="T18" fmla="*/ 51 w 64"/>
                <a:gd name="T19" fmla="*/ 7 h 89"/>
                <a:gd name="T20" fmla="*/ 49 w 64"/>
                <a:gd name="T21" fmla="*/ 7 h 89"/>
                <a:gd name="T22" fmla="*/ 46 w 64"/>
                <a:gd name="T23" fmla="*/ 8 h 89"/>
                <a:gd name="T24" fmla="*/ 45 w 64"/>
                <a:gd name="T25" fmla="*/ 8 h 89"/>
                <a:gd name="T26" fmla="*/ 42 w 64"/>
                <a:gd name="T27" fmla="*/ 8 h 89"/>
                <a:gd name="T28" fmla="*/ 41 w 64"/>
                <a:gd name="T29" fmla="*/ 9 h 89"/>
                <a:gd name="T30" fmla="*/ 39 w 64"/>
                <a:gd name="T31" fmla="*/ 9 h 89"/>
                <a:gd name="T32" fmla="*/ 37 w 64"/>
                <a:gd name="T33" fmla="*/ 9 h 89"/>
                <a:gd name="T34" fmla="*/ 35 w 64"/>
                <a:gd name="T35" fmla="*/ 9 h 89"/>
                <a:gd name="T36" fmla="*/ 32 w 64"/>
                <a:gd name="T37" fmla="*/ 9 h 89"/>
                <a:gd name="T38" fmla="*/ 31 w 64"/>
                <a:gd name="T39" fmla="*/ 9 h 89"/>
                <a:gd name="T40" fmla="*/ 28 w 64"/>
                <a:gd name="T41" fmla="*/ 9 h 89"/>
                <a:gd name="T42" fmla="*/ 27 w 64"/>
                <a:gd name="T43" fmla="*/ 9 h 89"/>
                <a:gd name="T44" fmla="*/ 24 w 64"/>
                <a:gd name="T45" fmla="*/ 9 h 89"/>
                <a:gd name="T46" fmla="*/ 23 w 64"/>
                <a:gd name="T47" fmla="*/ 8 h 89"/>
                <a:gd name="T48" fmla="*/ 21 w 64"/>
                <a:gd name="T49" fmla="*/ 8 h 89"/>
                <a:gd name="T50" fmla="*/ 18 w 64"/>
                <a:gd name="T51" fmla="*/ 8 h 89"/>
                <a:gd name="T52" fmla="*/ 17 w 64"/>
                <a:gd name="T53" fmla="*/ 7 h 89"/>
                <a:gd name="T54" fmla="*/ 14 w 64"/>
                <a:gd name="T55" fmla="*/ 7 h 89"/>
                <a:gd name="T56" fmla="*/ 13 w 64"/>
                <a:gd name="T57" fmla="*/ 5 h 89"/>
                <a:gd name="T58" fmla="*/ 10 w 64"/>
                <a:gd name="T59" fmla="*/ 5 h 89"/>
                <a:gd name="T60" fmla="*/ 9 w 64"/>
                <a:gd name="T61" fmla="*/ 4 h 89"/>
                <a:gd name="T62" fmla="*/ 7 w 64"/>
                <a:gd name="T63" fmla="*/ 3 h 89"/>
                <a:gd name="T64" fmla="*/ 5 w 64"/>
                <a:gd name="T65" fmla="*/ 1 h 89"/>
                <a:gd name="T66" fmla="*/ 3 w 64"/>
                <a:gd name="T67" fmla="*/ 1 h 89"/>
                <a:gd name="T68" fmla="*/ 0 w 64"/>
                <a:gd name="T69" fmla="*/ 0 h 89"/>
                <a:gd name="T70" fmla="*/ 32 w 64"/>
                <a:gd name="T71" fmla="*/ 89 h 89"/>
                <a:gd name="T72" fmla="*/ 32 w 64"/>
                <a:gd name="T73" fmla="*/ 89 h 8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4"/>
                <a:gd name="T112" fmla="*/ 0 h 89"/>
                <a:gd name="T113" fmla="*/ 64 w 64"/>
                <a:gd name="T114" fmla="*/ 89 h 8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4" h="89">
                  <a:moveTo>
                    <a:pt x="32" y="89"/>
                  </a:moveTo>
                  <a:lnTo>
                    <a:pt x="64" y="0"/>
                  </a:lnTo>
                  <a:lnTo>
                    <a:pt x="63" y="1"/>
                  </a:lnTo>
                  <a:lnTo>
                    <a:pt x="60" y="1"/>
                  </a:lnTo>
                  <a:lnTo>
                    <a:pt x="59" y="3"/>
                  </a:lnTo>
                  <a:lnTo>
                    <a:pt x="56" y="4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1" y="7"/>
                  </a:lnTo>
                  <a:lnTo>
                    <a:pt x="49" y="7"/>
                  </a:lnTo>
                  <a:lnTo>
                    <a:pt x="46" y="8"/>
                  </a:lnTo>
                  <a:lnTo>
                    <a:pt x="45" y="8"/>
                  </a:lnTo>
                  <a:lnTo>
                    <a:pt x="42" y="8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4" y="9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0" y="5"/>
                  </a:lnTo>
                  <a:lnTo>
                    <a:pt x="9" y="4"/>
                  </a:lnTo>
                  <a:lnTo>
                    <a:pt x="7" y="3"/>
                  </a:lnTo>
                  <a:lnTo>
                    <a:pt x="5" y="1"/>
                  </a:lnTo>
                  <a:lnTo>
                    <a:pt x="3" y="1"/>
                  </a:lnTo>
                  <a:lnTo>
                    <a:pt x="0" y="0"/>
                  </a:lnTo>
                  <a:lnTo>
                    <a:pt x="32" y="8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98" name="Rectangle 61"/>
            <p:cNvSpPr>
              <a:spLocks noChangeArrowheads="1"/>
            </p:cNvSpPr>
            <p:nvPr/>
          </p:nvSpPr>
          <p:spPr bwMode="auto">
            <a:xfrm>
              <a:off x="3433" y="2990"/>
              <a:ext cx="128" cy="1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99" name="Rectangle 62"/>
            <p:cNvSpPr>
              <a:spLocks noChangeArrowheads="1"/>
            </p:cNvSpPr>
            <p:nvPr/>
          </p:nvSpPr>
          <p:spPr bwMode="auto">
            <a:xfrm>
              <a:off x="3433" y="2990"/>
              <a:ext cx="128" cy="147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0" name="Rectangle 63"/>
            <p:cNvSpPr>
              <a:spLocks noChangeArrowheads="1"/>
            </p:cNvSpPr>
            <p:nvPr/>
          </p:nvSpPr>
          <p:spPr bwMode="auto">
            <a:xfrm>
              <a:off x="3442" y="2988"/>
              <a:ext cx="83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Z</a:t>
              </a:r>
              <a:endParaRPr lang="en-US"/>
            </a:p>
          </p:txBody>
        </p:sp>
        <p:sp>
          <p:nvSpPr>
            <p:cNvPr id="65601" name="Rectangle 64"/>
            <p:cNvSpPr>
              <a:spLocks noChangeArrowheads="1"/>
            </p:cNvSpPr>
            <p:nvPr/>
          </p:nvSpPr>
          <p:spPr bwMode="auto">
            <a:xfrm>
              <a:off x="5023" y="3004"/>
              <a:ext cx="128" cy="1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2" name="Rectangle 65"/>
            <p:cNvSpPr>
              <a:spLocks noChangeArrowheads="1"/>
            </p:cNvSpPr>
            <p:nvPr/>
          </p:nvSpPr>
          <p:spPr bwMode="auto">
            <a:xfrm>
              <a:off x="5023" y="3004"/>
              <a:ext cx="128" cy="147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3" name="Rectangle 66"/>
            <p:cNvSpPr>
              <a:spLocks noChangeArrowheads="1"/>
            </p:cNvSpPr>
            <p:nvPr/>
          </p:nvSpPr>
          <p:spPr bwMode="auto">
            <a:xfrm>
              <a:off x="4415" y="3243"/>
              <a:ext cx="128" cy="1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4" name="Rectangle 67"/>
            <p:cNvSpPr>
              <a:spLocks noChangeArrowheads="1"/>
            </p:cNvSpPr>
            <p:nvPr/>
          </p:nvSpPr>
          <p:spPr bwMode="auto">
            <a:xfrm>
              <a:off x="4415" y="3243"/>
              <a:ext cx="128" cy="146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5" name="Rectangle 68"/>
            <p:cNvSpPr>
              <a:spLocks noChangeArrowheads="1"/>
            </p:cNvSpPr>
            <p:nvPr/>
          </p:nvSpPr>
          <p:spPr bwMode="auto">
            <a:xfrm>
              <a:off x="3792" y="2988"/>
              <a:ext cx="128" cy="1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6" name="Rectangle 69"/>
            <p:cNvSpPr>
              <a:spLocks noChangeArrowheads="1"/>
            </p:cNvSpPr>
            <p:nvPr/>
          </p:nvSpPr>
          <p:spPr bwMode="auto">
            <a:xfrm>
              <a:off x="3792" y="2988"/>
              <a:ext cx="128" cy="147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07" name="Rectangle 70"/>
            <p:cNvSpPr>
              <a:spLocks noChangeArrowheads="1"/>
            </p:cNvSpPr>
            <p:nvPr/>
          </p:nvSpPr>
          <p:spPr bwMode="auto">
            <a:xfrm>
              <a:off x="5031" y="3001"/>
              <a:ext cx="9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65608" name="Rectangle 71"/>
            <p:cNvSpPr>
              <a:spLocks noChangeArrowheads="1"/>
            </p:cNvSpPr>
            <p:nvPr/>
          </p:nvSpPr>
          <p:spPr bwMode="auto">
            <a:xfrm>
              <a:off x="4423" y="3241"/>
              <a:ext cx="9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65609" name="Rectangle 72"/>
            <p:cNvSpPr>
              <a:spLocks noChangeArrowheads="1"/>
            </p:cNvSpPr>
            <p:nvPr/>
          </p:nvSpPr>
          <p:spPr bwMode="auto">
            <a:xfrm>
              <a:off x="3800" y="2985"/>
              <a:ext cx="9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65610" name="Rectangle 73"/>
            <p:cNvSpPr>
              <a:spLocks noChangeArrowheads="1"/>
            </p:cNvSpPr>
            <p:nvPr/>
          </p:nvSpPr>
          <p:spPr bwMode="auto">
            <a:xfrm>
              <a:off x="4180" y="2703"/>
              <a:ext cx="128" cy="14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11" name="Rectangle 74"/>
            <p:cNvSpPr>
              <a:spLocks noChangeArrowheads="1"/>
            </p:cNvSpPr>
            <p:nvPr/>
          </p:nvSpPr>
          <p:spPr bwMode="auto">
            <a:xfrm>
              <a:off x="4180" y="2703"/>
              <a:ext cx="128" cy="146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12" name="Rectangle 75"/>
            <p:cNvSpPr>
              <a:spLocks noChangeArrowheads="1"/>
            </p:cNvSpPr>
            <p:nvPr/>
          </p:nvSpPr>
          <p:spPr bwMode="auto">
            <a:xfrm>
              <a:off x="4187" y="2699"/>
              <a:ext cx="9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1F1A17"/>
                  </a:solidFill>
                  <a:latin typeface="Times New Roman" pitchFamily="18" charset="0"/>
                </a:rPr>
                <a:t>A</a:t>
              </a:r>
              <a:endParaRPr lang="en-US"/>
            </a:p>
          </p:txBody>
        </p:sp>
      </p:grpSp>
      <p:sp>
        <p:nvSpPr>
          <p:cNvPr id="65543" name="Rectangle 76"/>
          <p:cNvSpPr>
            <a:spLocks noChangeArrowheads="1"/>
          </p:cNvSpPr>
          <p:nvPr/>
        </p:nvSpPr>
        <p:spPr bwMode="auto">
          <a:xfrm>
            <a:off x="171450" y="3709988"/>
            <a:ext cx="4057650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latin typeface="Times New Roman" pitchFamily="18" charset="0"/>
              </a:rPr>
              <a:t>Our method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Seismic source (sledge) moved repeatedly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Seismic shockwave recorded at a single geophone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Exactly analogous to traditional method</a:t>
            </a:r>
          </a:p>
        </p:txBody>
      </p:sp>
      <p:pic>
        <p:nvPicPr>
          <p:cNvPr id="65613" name="Picture 77" descr="COLORrefractionschematic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548046"/>
            <a:ext cx="5029200" cy="330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Delay-Time Seismic Refraction Method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54125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Determines depth to refracting layer</a:t>
            </a:r>
          </a:p>
          <a:p>
            <a:pPr eaLnBrk="1" hangingPunct="1"/>
            <a:r>
              <a:rPr lang="en-US" smtClean="0">
                <a:latin typeface="Times New Roman" pitchFamily="18" charset="0"/>
              </a:rPr>
              <a:t>Interface can be undulating</a:t>
            </a:r>
          </a:p>
        </p:txBody>
      </p:sp>
      <p:pic>
        <p:nvPicPr>
          <p:cNvPr id="66565" name="Picture 5" descr="COLORdelay-tim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895599"/>
            <a:ext cx="8305800" cy="348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0" y="274638"/>
            <a:ext cx="32004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Field Procedure</a:t>
            </a:r>
          </a:p>
        </p:txBody>
      </p:sp>
      <p:pic>
        <p:nvPicPr>
          <p:cNvPr id="73731" name="Picture 3" descr="sledgefagur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 descr="seismograp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1913" y="3856038"/>
            <a:ext cx="4002087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5"/>
          <p:cNvSpPr>
            <a:spLocks noGrp="1" noChangeArrowheads="1"/>
          </p:cNvSpPr>
          <p:nvPr>
            <p:ph idx="1"/>
          </p:nvPr>
        </p:nvSpPr>
        <p:spPr>
          <a:xfrm>
            <a:off x="5214938" y="1600200"/>
            <a:ext cx="3929062" cy="6254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sym typeface="Wingdings" pitchFamily="2" charset="2"/>
              </a:rPr>
              <a:t></a:t>
            </a:r>
            <a:r>
              <a:rPr lang="en-US" smtClean="0">
                <a:latin typeface="Times New Roman" pitchFamily="18" charset="0"/>
              </a:rPr>
              <a:t>“Seismic Source”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5214938" y="3024188"/>
            <a:ext cx="3929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>
                <a:latin typeface="Times New Roman" pitchFamily="18" charset="0"/>
              </a:rPr>
              <a:t> Field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22404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55638"/>
            <a:ext cx="8229600" cy="3048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Times New Roman" pitchFamily="18" charset="0"/>
              </a:rPr>
              <a:t>Drilling with the LS-100 mud rotary rig – Training Tanzania drill team</a:t>
            </a:r>
            <a:br>
              <a:rPr lang="en-US" sz="3200" smtClean="0">
                <a:latin typeface="Times New Roman" pitchFamily="18" charset="0"/>
              </a:rPr>
            </a:br>
            <a:r>
              <a:rPr lang="en-US" sz="2400" smtClean="0">
                <a:latin typeface="Times New Roman" pitchFamily="18" charset="0"/>
              </a:rPr>
              <a:t>Maximum depth 35 m</a:t>
            </a:r>
            <a:br>
              <a:rPr lang="en-US" sz="2400" smtClean="0">
                <a:latin typeface="Times New Roman" pitchFamily="18" charset="0"/>
              </a:rPr>
            </a:br>
            <a:r>
              <a:rPr lang="en-US" sz="2400" smtClean="0">
                <a:latin typeface="Times New Roman" pitchFamily="18" charset="0"/>
              </a:rPr>
              <a:t>Cannot penetrate bedrock</a:t>
            </a:r>
          </a:p>
        </p:txBody>
      </p:sp>
      <p:pic>
        <p:nvPicPr>
          <p:cNvPr id="12291" name="Picture 3" descr="keithr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538" y="1770063"/>
            <a:ext cx="7146925" cy="492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</a:rPr>
              <a:t>Schematic of Field Setup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10" name="Picture 6" descr="pelicanenclos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4724400"/>
            <a:ext cx="3143250" cy="212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0469" y="3810000"/>
            <a:ext cx="5533531" cy="30720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990600"/>
            <a:ext cx="8763000" cy="28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949"/>
            <a:ext cx="8229600" cy="625549"/>
          </a:xfrm>
        </p:spPr>
        <p:txBody>
          <a:bodyPr/>
          <a:lstStyle/>
          <a:p>
            <a:r>
              <a:rPr lang="en-US" dirty="0" smtClean="0"/>
              <a:t>PYTHON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09600"/>
            <a:ext cx="8382000" cy="609600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1371600" y="2743200"/>
            <a:ext cx="762000" cy="15240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2133600"/>
            <a:ext cx="907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</a:t>
            </a:r>
          </a:p>
          <a:p>
            <a:r>
              <a:rPr lang="en-US" dirty="0" smtClean="0"/>
              <a:t>Trigger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52400"/>
            <a:ext cx="8229600" cy="1143000"/>
          </a:xfrm>
        </p:spPr>
        <p:txBody>
          <a:bodyPr/>
          <a:lstStyle/>
          <a:p>
            <a:r>
              <a:rPr lang="en-US" dirty="0" smtClean="0"/>
              <a:t>Stacked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90433"/>
            <a:ext cx="838199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78" y="-152400"/>
            <a:ext cx="8711821" cy="1143000"/>
          </a:xfrm>
        </p:spPr>
        <p:txBody>
          <a:bodyPr/>
          <a:lstStyle/>
          <a:p>
            <a:r>
              <a:rPr lang="en-US" dirty="0" smtClean="0"/>
              <a:t>First Break Pick – signal enlarged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79" y="743803"/>
            <a:ext cx="838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My WindowsSIPTwater Program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6581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2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3" y="1133475"/>
            <a:ext cx="8258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36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Travel-Time Data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920750"/>
            <a:ext cx="784860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4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Geologic Section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204913"/>
            <a:ext cx="7472363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9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smtClean="0">
                <a:solidFill>
                  <a:schemeClr val="tx1"/>
                </a:solidFill>
              </a:rPr>
              <a:t>Delay-Time Method</a:t>
            </a:r>
            <a:br>
              <a:rPr lang="en-US" sz="4000" b="1" smtClean="0">
                <a:solidFill>
                  <a:schemeClr val="tx1"/>
                </a:solidFill>
              </a:rPr>
            </a:br>
            <a:r>
              <a:rPr lang="en-US" sz="4000" b="1" smtClean="0">
                <a:solidFill>
                  <a:schemeClr val="tx1"/>
                </a:solidFill>
              </a:rPr>
              <a:t>Subsurface Profile</a:t>
            </a:r>
            <a:br>
              <a:rPr lang="en-US" sz="4000" b="1" smtClean="0">
                <a:solidFill>
                  <a:schemeClr val="tx1"/>
                </a:solidFill>
              </a:rPr>
            </a:br>
            <a:endParaRPr lang="en-US" sz="4000" b="1" smtClean="0">
              <a:solidFill>
                <a:schemeClr val="tx1"/>
              </a:solidFill>
            </a:endParaRPr>
          </a:p>
        </p:txBody>
      </p:sp>
      <p:grpSp>
        <p:nvGrpSpPr>
          <p:cNvPr id="76803" name="Group 18"/>
          <p:cNvGrpSpPr>
            <a:grpSpLocks/>
          </p:cNvGrpSpPr>
          <p:nvPr/>
        </p:nvGrpSpPr>
        <p:grpSpPr bwMode="auto">
          <a:xfrm>
            <a:off x="914400" y="1828800"/>
            <a:ext cx="7467600" cy="4364038"/>
            <a:chOff x="2434" y="2483"/>
            <a:chExt cx="3326" cy="1837"/>
          </a:xfrm>
        </p:grpSpPr>
        <p:pic>
          <p:nvPicPr>
            <p:cNvPr id="76806" name="Picture 8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553"/>
            <a:stretch>
              <a:fillRect/>
            </a:stretch>
          </p:blipFill>
          <p:spPr bwMode="auto">
            <a:xfrm>
              <a:off x="2434" y="2483"/>
              <a:ext cx="3326" cy="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07" name="AutoShape 9"/>
            <p:cNvSpPr>
              <a:spLocks noChangeArrowheads="1"/>
            </p:cNvSpPr>
            <p:nvPr/>
          </p:nvSpPr>
          <p:spPr bwMode="auto">
            <a:xfrm>
              <a:off x="3738" y="2832"/>
              <a:ext cx="1646" cy="385"/>
            </a:xfrm>
            <a:prstGeom prst="wedgeRectCallout">
              <a:avLst>
                <a:gd name="adj1" fmla="val -82745"/>
                <a:gd name="adj2" fmla="val -666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4911725"/>
              <a:r>
                <a:rPr lang="en-US" sz="2800">
                  <a:latin typeface="Times New Roman" pitchFamily="18" charset="0"/>
                </a:rPr>
                <a:t>Location of Faguire Hand-Dug Well</a:t>
              </a:r>
            </a:p>
          </p:txBody>
        </p:sp>
      </p:grpSp>
      <p:sp>
        <p:nvSpPr>
          <p:cNvPr id="76804" name="Line 16"/>
          <p:cNvSpPr>
            <a:spLocks noChangeShapeType="1"/>
          </p:cNvSpPr>
          <p:nvPr/>
        </p:nvSpPr>
        <p:spPr bwMode="auto">
          <a:xfrm>
            <a:off x="2514600" y="2514600"/>
            <a:ext cx="0" cy="1709738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05" name="Text Box 17"/>
          <p:cNvSpPr txBox="1">
            <a:spLocks noChangeArrowheads="1"/>
          </p:cNvSpPr>
          <p:nvPr/>
        </p:nvSpPr>
        <p:spPr bwMode="auto">
          <a:xfrm>
            <a:off x="2895600" y="1447800"/>
            <a:ext cx="3748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Seismic Line Distance (m)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1143000"/>
          </a:xfrm>
        </p:spPr>
        <p:txBody>
          <a:bodyPr/>
          <a:lstStyle/>
          <a:p>
            <a:r>
              <a:rPr lang="en-US" sz="3200" dirty="0" smtClean="0"/>
              <a:t>Tel Shimron Israel Archaeology Site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579768"/>
            <a:ext cx="1981200" cy="18492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28600"/>
            <a:ext cx="4658381" cy="30279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3" y="3723996"/>
            <a:ext cx="8673494" cy="27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5364" name="Picture 4" descr="DSC004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2667000" cy="1143000"/>
          </a:xfrm>
        </p:spPr>
        <p:txBody>
          <a:bodyPr/>
          <a:lstStyle/>
          <a:p>
            <a:r>
              <a:rPr lang="en-US" sz="2800" dirty="0" smtClean="0"/>
              <a:t>Another Geophysical Method</a:t>
            </a:r>
            <a:br>
              <a:rPr lang="en-US" sz="2800" dirty="0" smtClean="0"/>
            </a:br>
            <a:r>
              <a:rPr lang="en-US" sz="2800" dirty="0" err="1" smtClean="0"/>
              <a:t>Seismo</a:t>
            </a:r>
            <a:r>
              <a:rPr lang="en-US" sz="2800" dirty="0" smtClean="0"/>
              <a:t>-electric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71750"/>
            <a:ext cx="7620000" cy="4286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4191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GEOPHONE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200" y="5791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SEISMOELECTRIC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0292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(</a:t>
            </a:r>
            <a:r>
              <a:rPr lang="en-US" sz="1200" dirty="0" err="1" smtClean="0"/>
              <a:t>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152400"/>
            <a:ext cx="6480048" cy="2295144"/>
          </a:xfrm>
        </p:spPr>
      </p:pic>
      <p:sp>
        <p:nvSpPr>
          <p:cNvPr id="10" name="TextBox 9"/>
          <p:cNvSpPr txBox="1"/>
          <p:nvPr/>
        </p:nvSpPr>
        <p:spPr>
          <a:xfrm>
            <a:off x="381000" y="41910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 developed to remove electromagnetic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Subtracts 2 antenna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Removes periodic (50 Hz plus overtones)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966912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Seismic shock wave excites H2O molecules resulting in an electromagnetic signal traveling at speed of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"/>
            <a:ext cx="8839200" cy="876300"/>
          </a:xfrm>
        </p:spPr>
        <p:txBody>
          <a:bodyPr/>
          <a:lstStyle/>
          <a:p>
            <a:r>
              <a:rPr lang="en-US" sz="2400" dirty="0" smtClean="0"/>
              <a:t>Another Geophysical Method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Surface Waves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200400"/>
            <a:ext cx="7331922" cy="3862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6576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Seismic Body Waves: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Refraction and reflection</a:t>
            </a:r>
          </a:p>
          <a:p>
            <a:endParaRPr lang="en-US" dirty="0"/>
          </a:p>
          <a:p>
            <a:r>
              <a:rPr lang="en-US" dirty="0" smtClean="0"/>
              <a:t>Surface waves: Rayleigh and Love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Velocity inversion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is about distance to farthest geophone/2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838200"/>
            <a:ext cx="8763000" cy="28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/>
          <a:lstStyle/>
          <a:p>
            <a:r>
              <a:rPr lang="en-US" dirty="0" smtClean="0"/>
              <a:t>Surface Wave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17472" y="3151071"/>
            <a:ext cx="4139174" cy="1799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524000"/>
            <a:ext cx="3138487" cy="2301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4572000"/>
            <a:ext cx="3452812" cy="200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524000"/>
            <a:ext cx="3829446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4419600"/>
            <a:ext cx="3302894" cy="1895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524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waves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114300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Spectrum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10784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angle shift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4600" y="42672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Cross-power comparison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40386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sz="3200" i="1" dirty="0" smtClean="0"/>
              <a:t>Journal of Water Resource and Protection </a:t>
            </a:r>
            <a:r>
              <a:rPr lang="en-US" sz="3200" dirty="0" smtClean="0"/>
              <a:t>– Free Open Access Online Journal – 5 years ago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12" y="1295400"/>
            <a:ext cx="8229600" cy="4525963"/>
          </a:xfrm>
        </p:spPr>
        <p:txBody>
          <a:bodyPr/>
          <a:lstStyle/>
          <a:p>
            <a:r>
              <a:rPr lang="en-US" sz="2400" dirty="0" smtClean="0"/>
              <a:t>Not prestigious (i.e. you won’t get tenure publishing here) but useful</a:t>
            </a:r>
          </a:p>
          <a:p>
            <a:r>
              <a:rPr lang="en-US" sz="2400" dirty="0" smtClean="0"/>
              <a:t>“Peer reviewed” – but not selective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9,671 downloads  17,327 views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99" y="2983707"/>
            <a:ext cx="7998295" cy="387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1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29600" cy="9175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18" charset="0"/>
              </a:rPr>
              <a:t>Conclusions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685800"/>
            <a:ext cx="8229600" cy="58674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Times New Roman" pitchFamily="18" charset="0"/>
              </a:rPr>
              <a:t>Geophysics can help find depth to bedrock in support of well drilling projects</a:t>
            </a:r>
          </a:p>
          <a:p>
            <a:pPr eaLnBrk="1" hangingPunct="1"/>
            <a:r>
              <a:rPr lang="en-US" sz="2800" dirty="0" smtClean="0">
                <a:latin typeface="Times New Roman" pitchFamily="18" charset="0"/>
              </a:rPr>
              <a:t>Resistivity and seismic instruments can be constructed cheaply from readily available parts</a:t>
            </a:r>
          </a:p>
          <a:p>
            <a:pPr eaLnBrk="1" hangingPunct="1"/>
            <a:r>
              <a:rPr lang="en-US" sz="2800" dirty="0" smtClean="0">
                <a:latin typeface="Times New Roman" pitchFamily="18" charset="0"/>
              </a:rPr>
              <a:t>Our free software and data can improve interpretation of the geophysics</a:t>
            </a:r>
          </a:p>
          <a:p>
            <a:pPr eaLnBrk="1" hangingPunct="1"/>
            <a:r>
              <a:rPr lang="en-US" sz="2800" dirty="0" smtClean="0">
                <a:latin typeface="Times New Roman" pitchFamily="18" charset="0"/>
              </a:rPr>
              <a:t>Complete suite of geophysical tools can be assembled for less than $700. [resistivity, induced polarization, seismic refraction, </a:t>
            </a:r>
            <a:r>
              <a:rPr lang="en-US" sz="2800" dirty="0" err="1" smtClean="0">
                <a:latin typeface="Times New Roman" pitchFamily="18" charset="0"/>
              </a:rPr>
              <a:t>seismoelectric</a:t>
            </a:r>
            <a:r>
              <a:rPr lang="en-US" sz="2800" dirty="0" smtClean="0">
                <a:latin typeface="Times New Roman" pitchFamily="18" charset="0"/>
              </a:rPr>
              <a:t>, surface wave analysis]</a:t>
            </a:r>
          </a:p>
          <a:p>
            <a:pPr eaLnBrk="1" hangingPunct="1"/>
            <a:r>
              <a:rPr lang="en-US" sz="2800" dirty="0" smtClean="0">
                <a:latin typeface="Times New Roman" pitchFamily="18" charset="0"/>
              </a:rPr>
              <a:t>Inexpensive devices can be left with trained indigenous well drillers to aid in locating well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Acknowledgements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6800" cy="4811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Wheaton College Alumni Association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Timothy Project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 smtClean="0">
                <a:latin typeface="Times New Roman" pitchFamily="18" charset="0"/>
              </a:rPr>
              <a:t>LifeWater</a:t>
            </a:r>
            <a:r>
              <a:rPr lang="en-US" dirty="0" smtClean="0">
                <a:latin typeface="Times New Roman" pitchFamily="18" charset="0"/>
              </a:rPr>
              <a:t> International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EEMET (</a:t>
            </a:r>
            <a:r>
              <a:rPr lang="fr-FR" i="1" dirty="0" smtClean="0">
                <a:latin typeface="Times New Roman" pitchFamily="18" charset="0"/>
              </a:rPr>
              <a:t>Entente des Eglises Et Missions </a:t>
            </a:r>
            <a:r>
              <a:rPr lang="fr-FR" i="1" dirty="0" err="1" smtClean="0">
                <a:latin typeface="Times New Roman" pitchFamily="18" charset="0"/>
              </a:rPr>
              <a:t>Evangeliques</a:t>
            </a:r>
            <a:r>
              <a:rPr lang="fr-FR" i="1" dirty="0" smtClean="0">
                <a:latin typeface="Times New Roman" pitchFamily="18" charset="0"/>
              </a:rPr>
              <a:t> au Tchad</a:t>
            </a:r>
            <a:r>
              <a:rPr lang="en-US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United Nations High Commission for Refugees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8" y="4746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Need for Groundwater Exploration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88" y="174307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600" smtClean="0">
                <a:latin typeface="Times New Roman" pitchFamily="18" charset="0"/>
              </a:rPr>
              <a:t>	  To support the Tanzanian drilling team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Times New Roman" pitchFamily="18" charset="0"/>
              </a:rPr>
              <a:t>			In one year they: 		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Times New Roman" pitchFamily="18" charset="0"/>
              </a:rPr>
              <a:t>				Drilled 50 well holes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Times New Roman" pitchFamily="18" charset="0"/>
              </a:rPr>
              <a:t>				Installed 33 hand pumps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Times New Roman" pitchFamily="18" charset="0"/>
              </a:rPr>
              <a:t>				Had 17 dry well holes</a:t>
            </a:r>
          </a:p>
          <a:p>
            <a:pPr eaLnBrk="1" hangingPunct="1">
              <a:buFontTx/>
              <a:buNone/>
            </a:pPr>
            <a:r>
              <a:rPr lang="en-US" sz="3600" smtClean="0">
                <a:latin typeface="Times New Roman" pitchFamily="18" charset="0"/>
              </a:rPr>
              <a:t>	  To give a reason to site the well, apart  	from offset distances from latrines </a:t>
            </a:r>
          </a:p>
          <a:p>
            <a:pPr eaLnBrk="1" hangingPunct="1">
              <a:buFontTx/>
              <a:buNone/>
            </a:pPr>
            <a:endParaRPr lang="en-US" sz="36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4555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Times New Roman" pitchFamily="18" charset="0"/>
              </a:rPr>
              <a:t>Typical Tanzanian Hydrologic Stratigraphy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678363" y="2460625"/>
            <a:ext cx="4029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Laterite/Saprolite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Extremely weathered granite/gneiss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Clay rich – Low Permeability </a:t>
            </a:r>
          </a:p>
          <a:p>
            <a:pPr>
              <a:spcBef>
                <a:spcPct val="50000"/>
              </a:spcBef>
            </a:pPr>
            <a:r>
              <a:rPr lang="en-US" sz="2000" b="1" i="1">
                <a:latin typeface="Times New Roman" pitchFamily="18" charset="0"/>
              </a:rPr>
              <a:t>Aquitard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572000" y="4592638"/>
            <a:ext cx="4572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Saprock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Slightly weathered granite/gneiss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High permeability - </a:t>
            </a:r>
            <a:r>
              <a:rPr lang="en-US" sz="2000" b="1" i="1">
                <a:latin typeface="Times New Roman" pitchFamily="18" charset="0"/>
              </a:rPr>
              <a:t>Aquifer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4435475" y="5992813"/>
            <a:ext cx="457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Bedrock</a:t>
            </a:r>
            <a:r>
              <a:rPr lang="en-US" sz="2000">
                <a:latin typeface="Times New Roman" pitchFamily="18" charset="0"/>
              </a:rPr>
              <a:t> – Granite or Gneiss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Low permeability unless fractured</a:t>
            </a:r>
          </a:p>
        </p:txBody>
      </p: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1663700" y="1246188"/>
            <a:ext cx="2300288" cy="5605462"/>
            <a:chOff x="901" y="633"/>
            <a:chExt cx="1449" cy="3531"/>
          </a:xfrm>
        </p:grpSpPr>
        <p:sp>
          <p:nvSpPr>
            <p:cNvPr id="31762" name="Rectangle 7" descr="Dashed horizontal"/>
            <p:cNvSpPr>
              <a:spLocks noChangeArrowheads="1"/>
            </p:cNvSpPr>
            <p:nvPr/>
          </p:nvSpPr>
          <p:spPr bwMode="auto">
            <a:xfrm>
              <a:off x="912" y="644"/>
              <a:ext cx="1432" cy="2590"/>
            </a:xfrm>
            <a:prstGeom prst="rect">
              <a:avLst/>
            </a:prstGeom>
            <a:pattFill prst="dashHorz">
              <a:fgClr>
                <a:schemeClr val="bg1"/>
              </a:fgClr>
              <a:bgClr>
                <a:srgbClr val="FF33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3" name="Rectangle 8" descr="Solid diamond"/>
            <p:cNvSpPr>
              <a:spLocks noChangeArrowheads="1"/>
            </p:cNvSpPr>
            <p:nvPr/>
          </p:nvSpPr>
          <p:spPr bwMode="auto">
            <a:xfrm>
              <a:off x="907" y="3239"/>
              <a:ext cx="1431" cy="325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rgbClr val="F2F8A6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4" name="Rectangle 9" descr="Divot"/>
            <p:cNvSpPr>
              <a:spLocks noChangeArrowheads="1"/>
            </p:cNvSpPr>
            <p:nvPr/>
          </p:nvSpPr>
          <p:spPr bwMode="auto">
            <a:xfrm>
              <a:off x="901" y="3548"/>
              <a:ext cx="1449" cy="616"/>
            </a:xfrm>
            <a:prstGeom prst="rect">
              <a:avLst/>
            </a:prstGeom>
            <a:pattFill prst="divot">
              <a:fgClr>
                <a:schemeClr val="tx1"/>
              </a:fgClr>
              <a:bgClr>
                <a:srgbClr val="FFFF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1765" name="Rectangle 10"/>
            <p:cNvSpPr>
              <a:spLocks noChangeArrowheads="1"/>
            </p:cNvSpPr>
            <p:nvPr/>
          </p:nvSpPr>
          <p:spPr bwMode="auto">
            <a:xfrm>
              <a:off x="907" y="633"/>
              <a:ext cx="1443" cy="3530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1" name="AutoShape 11"/>
          <p:cNvSpPr>
            <a:spLocks/>
          </p:cNvSpPr>
          <p:nvPr/>
        </p:nvSpPr>
        <p:spPr bwMode="auto">
          <a:xfrm>
            <a:off x="4090988" y="1274763"/>
            <a:ext cx="415925" cy="4029075"/>
          </a:xfrm>
          <a:prstGeom prst="rightBrace">
            <a:avLst>
              <a:gd name="adj1" fmla="val 80725"/>
              <a:gd name="adj2" fmla="val 50236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12"/>
          <p:cNvSpPr>
            <a:spLocks/>
          </p:cNvSpPr>
          <p:nvPr/>
        </p:nvSpPr>
        <p:spPr bwMode="auto">
          <a:xfrm>
            <a:off x="4100513" y="5357813"/>
            <a:ext cx="406400" cy="488950"/>
          </a:xfrm>
          <a:prstGeom prst="rightBrace">
            <a:avLst>
              <a:gd name="adj1" fmla="val 27733"/>
              <a:gd name="adj2" fmla="val 5389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13"/>
          <p:cNvSpPr>
            <a:spLocks/>
          </p:cNvSpPr>
          <p:nvPr/>
        </p:nvSpPr>
        <p:spPr bwMode="auto">
          <a:xfrm>
            <a:off x="4152900" y="5908675"/>
            <a:ext cx="388938" cy="949325"/>
          </a:xfrm>
          <a:prstGeom prst="rightBrace">
            <a:avLst>
              <a:gd name="adj1" fmla="val 56263"/>
              <a:gd name="adj2" fmla="val 48162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Rectangle 14"/>
          <p:cNvSpPr>
            <a:spLocks noChangeArrowheads="1"/>
          </p:cNvSpPr>
          <p:nvPr/>
        </p:nvSpPr>
        <p:spPr bwMode="auto">
          <a:xfrm>
            <a:off x="1374775" y="1066800"/>
            <a:ext cx="534988" cy="4779963"/>
          </a:xfrm>
          <a:prstGeom prst="rect">
            <a:avLst/>
          </a:prstGeom>
          <a:solidFill>
            <a:schemeClr val="accent1">
              <a:alpha val="54117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Line 15"/>
          <p:cNvSpPr>
            <a:spLocks noChangeShapeType="1"/>
          </p:cNvSpPr>
          <p:nvPr/>
        </p:nvSpPr>
        <p:spPr bwMode="auto">
          <a:xfrm>
            <a:off x="425450" y="1258888"/>
            <a:ext cx="0" cy="41195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Text Box 16"/>
          <p:cNvSpPr txBox="1">
            <a:spLocks noChangeArrowheads="1"/>
          </p:cNvSpPr>
          <p:nvPr/>
        </p:nvSpPr>
        <p:spPr bwMode="auto">
          <a:xfrm>
            <a:off x="0" y="3125788"/>
            <a:ext cx="136683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4 – 50 m</a:t>
            </a:r>
          </a:p>
        </p:txBody>
      </p:sp>
      <p:sp>
        <p:nvSpPr>
          <p:cNvPr id="31757" name="Line 17"/>
          <p:cNvSpPr>
            <a:spLocks noChangeShapeType="1"/>
          </p:cNvSpPr>
          <p:nvPr/>
        </p:nvSpPr>
        <p:spPr bwMode="auto">
          <a:xfrm>
            <a:off x="414338" y="5367338"/>
            <a:ext cx="0" cy="4794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8"/>
          <p:cNvSpPr>
            <a:spLocks noChangeShapeType="1"/>
          </p:cNvSpPr>
          <p:nvPr/>
        </p:nvSpPr>
        <p:spPr bwMode="auto">
          <a:xfrm flipH="1">
            <a:off x="385763" y="5862638"/>
            <a:ext cx="26987" cy="9953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Text Box 19"/>
          <p:cNvSpPr txBox="1">
            <a:spLocks noChangeArrowheads="1"/>
          </p:cNvSpPr>
          <p:nvPr/>
        </p:nvSpPr>
        <p:spPr bwMode="auto">
          <a:xfrm>
            <a:off x="522288" y="5386388"/>
            <a:ext cx="960437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1-2 m</a:t>
            </a:r>
          </a:p>
        </p:txBody>
      </p:sp>
      <p:sp>
        <p:nvSpPr>
          <p:cNvPr id="31760" name="Line 20"/>
          <p:cNvSpPr>
            <a:spLocks noChangeShapeType="1"/>
          </p:cNvSpPr>
          <p:nvPr/>
        </p:nvSpPr>
        <p:spPr bwMode="auto">
          <a:xfrm flipV="1">
            <a:off x="1955800" y="1493838"/>
            <a:ext cx="1838325" cy="5364162"/>
          </a:xfrm>
          <a:prstGeom prst="line">
            <a:avLst/>
          </a:prstGeom>
          <a:noFill/>
          <a:ln w="184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AutoShape 21"/>
          <p:cNvSpPr>
            <a:spLocks noChangeArrowheads="1"/>
          </p:cNvSpPr>
          <p:nvPr/>
        </p:nvSpPr>
        <p:spPr bwMode="auto">
          <a:xfrm>
            <a:off x="4470400" y="1474788"/>
            <a:ext cx="1493838" cy="406400"/>
          </a:xfrm>
          <a:prstGeom prst="wedgeRectCallout">
            <a:avLst>
              <a:gd name="adj1" fmla="val -110255"/>
              <a:gd name="adj2" fmla="val 99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>
                <a:latin typeface="Times New Roman" pitchFamily="18" charset="0"/>
              </a:rPr>
              <a:t>Quartz Vein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2772" name="Picture 4" descr="pic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76863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pic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9425" y="0"/>
            <a:ext cx="3584575" cy="529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2938"/>
            <a:ext cx="9144000" cy="367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</a:rPr>
              <a:t>Electrical Resistivity Method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4988" y="1428750"/>
            <a:ext cx="3357562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GOAL: To determine depth to bedrock (Saprock aquifer lies just above bedrock)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</a:rPr>
              <a:t>Depth &lt; 5 m </a:t>
            </a:r>
            <a:r>
              <a:rPr lang="en-US" sz="2800" smtClean="0">
                <a:latin typeface="Times New Roman" pitchFamily="18" charset="0"/>
                <a:sym typeface="Wingdings" pitchFamily="2" charset="2"/>
              </a:rPr>
              <a:t> dries up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latin typeface="Times New Roman" pitchFamily="18" charset="0"/>
                <a:sym typeface="Wingdings" pitchFamily="2" charset="2"/>
              </a:rPr>
              <a:t>Depth &gt; 35 m  exceeds drilling depth</a:t>
            </a:r>
            <a:endParaRPr lang="en-US" sz="2800" smtClean="0">
              <a:latin typeface="Times New Roman" pitchFamily="18" charset="0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885825" y="5815013"/>
            <a:ext cx="7900988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As electrodes spread increases, current penetrates deeper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“Vertical Electrical Sounding” (VES)</a:t>
            </a:r>
          </a:p>
        </p:txBody>
      </p:sp>
      <p:pic>
        <p:nvPicPr>
          <p:cNvPr id="33798" name="Picture 6" descr="COLORresistivitybasic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15589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5117</TotalTime>
  <Words>1121</Words>
  <Application>Microsoft Office PowerPoint</Application>
  <PresentationFormat>On-screen Show (4:3)</PresentationFormat>
  <Paragraphs>258</Paragraphs>
  <Slides>55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Segoe UI</vt:lpstr>
      <vt:lpstr>Times New Roman</vt:lpstr>
      <vt:lpstr>Wingdings</vt:lpstr>
      <vt:lpstr>Default Design</vt:lpstr>
      <vt:lpstr> Inexpensive Geophysical Instruments for Groundwater Exploration in Developing Nations  Jim Clark Rick Page  Department of Geology  and Environmental Sciences Wheaton College Wheaton, Illinois</vt:lpstr>
      <vt:lpstr>TANZANIA</vt:lpstr>
      <vt:lpstr>Tanzania village water supplies - Mlafu</vt:lpstr>
      <vt:lpstr>Drilling with the LS-100 mud rotary rig – Training Tanzania drill team Maximum depth 35 m Cannot penetrate bedrock</vt:lpstr>
      <vt:lpstr>PowerPoint Presentation</vt:lpstr>
      <vt:lpstr>Need for Groundwater Exploration</vt:lpstr>
      <vt:lpstr>Typical Tanzanian Hydrologic Stratigraphy</vt:lpstr>
      <vt:lpstr>PowerPoint Presentation</vt:lpstr>
      <vt:lpstr>Electrical Resistivity Method</vt:lpstr>
      <vt:lpstr>PowerPoint Presentation</vt:lpstr>
      <vt:lpstr>Design Criteria </vt:lpstr>
      <vt:lpstr>Resistivity Electronics</vt:lpstr>
      <vt:lpstr>PowerPoint Presentation</vt:lpstr>
      <vt:lpstr>Field Implementation</vt:lpstr>
      <vt:lpstr>Electrode (a.k.a. a long bolt)</vt:lpstr>
      <vt:lpstr>Comparison of Resistivity Depth Predictions to Observations (meters)</vt:lpstr>
      <vt:lpstr>PowerPoint Presentation</vt:lpstr>
      <vt:lpstr>Plot Raw Apparent Resistivity Data</vt:lpstr>
      <vt:lpstr>Monte Carlo Inversion</vt:lpstr>
      <vt:lpstr>PowerPoint Presentation</vt:lpstr>
      <vt:lpstr>PowerPoint Presentation</vt:lpstr>
      <vt:lpstr>Nigeria Data Comparison:  Sting R1 and Inexpensive Instrument</vt:lpstr>
      <vt:lpstr>Building the Resistivity Box in Geophysics Lab</vt:lpstr>
      <vt:lpstr>PowerPoint Presentation</vt:lpstr>
      <vt:lpstr>Fully functional Resistivity Meter</vt:lpstr>
      <vt:lpstr>Water4 NGO from Oklahoma</vt:lpstr>
      <vt:lpstr>Many Resistivity Teams use my instrument</vt:lpstr>
      <vt:lpstr>ANALYSIS</vt:lpstr>
      <vt:lpstr>Pygmy Community, Rwanda</vt:lpstr>
      <vt:lpstr>Another Geophysical Method Induced Polarization</vt:lpstr>
      <vt:lpstr>PowerPoint Presentation</vt:lpstr>
      <vt:lpstr>PowerPoint Presentation</vt:lpstr>
      <vt:lpstr>PowerPoint Presentation</vt:lpstr>
      <vt:lpstr>PowerPoint Presentation</vt:lpstr>
      <vt:lpstr>Faguire Dry Well</vt:lpstr>
      <vt:lpstr>Chad Hydrologic Stratigraphy</vt:lpstr>
      <vt:lpstr>Seismic Refraction Method</vt:lpstr>
      <vt:lpstr>Delay-Time Seismic Refraction Method</vt:lpstr>
      <vt:lpstr>Field Procedure</vt:lpstr>
      <vt:lpstr>Schematic of Field Setup</vt:lpstr>
      <vt:lpstr>PYTHON Program</vt:lpstr>
      <vt:lpstr>Stacked Signal</vt:lpstr>
      <vt:lpstr>First Break Pick – signal enlarged</vt:lpstr>
      <vt:lpstr>My WindowsSIPTwater Program</vt:lpstr>
      <vt:lpstr>PowerPoint Presentation</vt:lpstr>
      <vt:lpstr>Travel-Time Data</vt:lpstr>
      <vt:lpstr>Geologic Section</vt:lpstr>
      <vt:lpstr>Delay-Time Method Subsurface Profile </vt:lpstr>
      <vt:lpstr>Tel Shimron Israel Archaeology Site</vt:lpstr>
      <vt:lpstr>Another Geophysical Method Seismo-electric</vt:lpstr>
      <vt:lpstr>Another Geophysical Method Surface Waves</vt:lpstr>
      <vt:lpstr>Surface Wave Analysis</vt:lpstr>
      <vt:lpstr>Journal of Water Resource and Protection – Free Open Access Online Journal – 5 years ago</vt:lpstr>
      <vt:lpstr>Conclusions</vt:lpstr>
      <vt:lpstr>Acknowledgements</vt:lpstr>
    </vt:vector>
  </TitlesOfParts>
  <Company>Wheaton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employee</dc:creator>
  <cp:lastModifiedBy>James Clark</cp:lastModifiedBy>
  <cp:revision>154</cp:revision>
  <dcterms:created xsi:type="dcterms:W3CDTF">2009-03-27T16:58:04Z</dcterms:created>
  <dcterms:modified xsi:type="dcterms:W3CDTF">2017-12-09T15:15:57Z</dcterms:modified>
</cp:coreProperties>
</file>